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2"/>
  </p:notesMasterIdLst>
  <p:handoutMasterIdLst>
    <p:handoutMasterId r:id="rId23"/>
  </p:handoutMasterIdLst>
  <p:sldIdLst>
    <p:sldId id="256" r:id="rId5"/>
    <p:sldId id="258" r:id="rId6"/>
    <p:sldId id="374" r:id="rId7"/>
    <p:sldId id="375" r:id="rId8"/>
    <p:sldId id="376" r:id="rId9"/>
    <p:sldId id="301" r:id="rId10"/>
    <p:sldId id="299" r:id="rId11"/>
    <p:sldId id="370" r:id="rId12"/>
    <p:sldId id="367" r:id="rId13"/>
    <p:sldId id="351" r:id="rId14"/>
    <p:sldId id="319" r:id="rId15"/>
    <p:sldId id="320" r:id="rId16"/>
    <p:sldId id="377" r:id="rId17"/>
    <p:sldId id="321" r:id="rId18"/>
    <p:sldId id="329" r:id="rId19"/>
    <p:sldId id="354" r:id="rId20"/>
    <p:sldId id="37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Πόπη Δρούτσα" initials="ΠΔ" lastIdx="1" clrIdx="0">
    <p:extLst>
      <p:ext uri="{19B8F6BF-5375-455C-9EA6-DF929625EA0E}">
        <p15:presenceInfo xmlns:p15="http://schemas.microsoft.com/office/powerpoint/2012/main" userId="3733f162fa80923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72" autoAdjust="0"/>
    <p:restoredTop sz="96087" autoAdjust="0"/>
  </p:normalViewPr>
  <p:slideViewPr>
    <p:cSldViewPr snapToGrid="0" showGuides="1">
      <p:cViewPr varScale="1">
        <p:scale>
          <a:sx n="106" d="100"/>
          <a:sy n="106" d="100"/>
        </p:scale>
        <p:origin x="1950" y="108"/>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pPr/>
              <a:t>19.07.2023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pPr/>
              <a:t>‹N°›</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pPr/>
              <a:t>7/19/2023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pPr/>
              <a:t>‹N°›</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pPr/>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pPr/>
              <a:t>3</a:t>
            </a:fld>
            <a:endParaRPr lang="en-US"/>
          </a:p>
        </p:txBody>
      </p:sp>
    </p:spTree>
    <p:extLst>
      <p:ext uri="{BB962C8B-B14F-4D97-AF65-F5344CB8AC3E}">
        <p14:creationId xmlns:p14="http://schemas.microsoft.com/office/powerpoint/2010/main" val="4046550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pPr/>
              <a:t>4</a:t>
            </a:fld>
            <a:endParaRPr lang="en-US"/>
          </a:p>
        </p:txBody>
      </p:sp>
    </p:spTree>
    <p:extLst>
      <p:ext uri="{BB962C8B-B14F-4D97-AF65-F5344CB8AC3E}">
        <p14:creationId xmlns:p14="http://schemas.microsoft.com/office/powerpoint/2010/main" val="1543930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pPr/>
              <a:t>5</a:t>
            </a:fld>
            <a:endParaRPr lang="en-US"/>
          </a:p>
        </p:txBody>
      </p:sp>
    </p:spTree>
    <p:extLst>
      <p:ext uri="{BB962C8B-B14F-4D97-AF65-F5344CB8AC3E}">
        <p14:creationId xmlns:p14="http://schemas.microsoft.com/office/powerpoint/2010/main" val="1192727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702">
              <a:defRPr/>
            </a:pPr>
            <a:r>
              <a:rPr lang="hr-HR" dirty="0">
                <a:solidFill>
                  <a:srgbClr val="C00000"/>
                </a:solidFill>
              </a:rPr>
              <a:t>MARINA</a:t>
            </a:r>
            <a:endParaRPr lang="en-GB" dirty="0">
              <a:solidFill>
                <a:srgbClr val="C00000"/>
              </a:solidFill>
            </a:endParaRPr>
          </a:p>
          <a:p>
            <a:endParaRPr lang="en-GB" dirty="0"/>
          </a:p>
        </p:txBody>
      </p:sp>
      <p:sp>
        <p:nvSpPr>
          <p:cNvPr id="4" name="Slide Number Placeholder 3"/>
          <p:cNvSpPr>
            <a:spLocks noGrp="1"/>
          </p:cNvSpPr>
          <p:nvPr>
            <p:ph type="sldNum" sz="quarter" idx="10"/>
          </p:nvPr>
        </p:nvSpPr>
        <p:spPr/>
        <p:txBody>
          <a:bodyPr/>
          <a:lstStyle/>
          <a:p>
            <a:fld id="{1408F923-A320-42BD-84A6-601815CE83FD}" type="slidenum">
              <a:rPr lang="en-US" smtClean="0"/>
              <a:pPr/>
              <a:t>10</a:t>
            </a:fld>
            <a:endParaRPr lang="en-US"/>
          </a:p>
        </p:txBody>
      </p:sp>
    </p:spTree>
    <p:extLst>
      <p:ext uri="{BB962C8B-B14F-4D97-AF65-F5344CB8AC3E}">
        <p14:creationId xmlns:p14="http://schemas.microsoft.com/office/powerpoint/2010/main" val="32994316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cstate="print"/>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cstate="print"/>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B.3.1 – FINAL ENERGY DERIVED FROM RENEWABLE SOURCES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val="3365763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B.3.1 – FINAL ENERGY DERIVED FROM RENEWABLE SOURCES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val="3658569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B.3.1 – FINAL ENERGY DERIVED FROM RENEWABLE SOURCES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val="1397389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n-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B.3.1 – FINAL ENERGY DERIVED FROM RENEWABLE SOURCES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B.3.1 – FINAL ENERGY DERIVED FROM RENEWABLE SOURCES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B.3.1 – FINAL ENERGY DERIVED FROM RENEWABLE SOURCES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val="2100715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4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B.3.1 – FINAL ENERGY DERIVED FROM RENEWABLE SOURCES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val="3856300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B.3.1 – FINAL ENERGY DERIVED FROM RENEWABLE SOURCES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val="275881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B.3.1 – FINAL ENERGY DERIVED FROM RENEWABLE SOURCES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val="4136150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B.3.1 – FINAL ENERGY DERIVED FROM RENEWABLE SOURCES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val="2772727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B.3.1 – FINAL ENERGY DERIVED FROM RENEWABLE SOURCES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val="37001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kumimoji="0" lang="en-US"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B.3.1 - ÉNERGIE FINALE PROVENANT DE SOURCES RENOUVELABLES</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MODULE DE FORMATION </a:t>
            </a:r>
            <a:r>
              <a:rPr lang="en-US" sz="1200" dirty="0" smtClean="0"/>
              <a:t>5</a:t>
            </a:r>
            <a:r>
              <a:rPr lang="it-IT" sz="1200" dirty="0"/>
              <a:t/>
            </a:r>
            <a:br>
              <a:rPr lang="it-IT" sz="1200" dirty="0"/>
            </a:br>
            <a:r>
              <a:rPr lang="en-US" sz="1200" dirty="0"/>
              <a:t>LES CRITÈRES D'ÉVALUATION DE </a:t>
            </a:r>
            <a:r>
              <a:rPr lang="en-US" sz="1200" dirty="0" smtClean="0"/>
              <a:t>SCTOOL </a:t>
            </a:r>
            <a:r>
              <a:rPr lang="en-US" sz="1200" dirty="0"/>
              <a:t>- </a:t>
            </a:r>
            <a:r>
              <a:rPr lang="en-US" sz="1200" dirty="0" smtClean="0"/>
              <a:t>CITY </a:t>
            </a:r>
            <a:r>
              <a:rPr lang="en-US" sz="1200" dirty="0"/>
              <a:t>SCALE</a:t>
            </a:r>
            <a:endParaRPr lang="it-IT" dirty="0"/>
          </a:p>
        </p:txBody>
      </p:sp>
      <p:pic>
        <p:nvPicPr>
          <p:cNvPr id="10" name="Imatge 14"/>
          <p:cNvPicPr/>
          <p:nvPr userDrawn="1"/>
        </p:nvPicPr>
        <p:blipFill>
          <a:blip r:embed="rId14"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SYSTÈME DE FORMATION POUR DES VILLES MÉDICALES DURABLES</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8" y="6548732"/>
            <a:ext cx="6154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fld id="{243FB592-B9A9-49AA-A86F-4031F7B97808}" type="slidenum">
              <a:rPr lang="en-US" smtClean="0"/>
              <a:pPr/>
              <a:t>‹N°›</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86" r:id="rId4"/>
    <p:sldLayoutId id="2147483688" r:id="rId5"/>
    <p:sldLayoutId id="2147483694" r:id="rId6"/>
    <p:sldLayoutId id="2147483706" r:id="rId7"/>
    <p:sldLayoutId id="2147483707" r:id="rId8"/>
    <p:sldLayoutId id="2147483708" r:id="rId9"/>
    <p:sldLayoutId id="2147483716" r:id="rId10"/>
    <p:sldLayoutId id="2147483729" r:id="rId11"/>
    <p:sldLayoutId id="2147483731" r:id="rId12"/>
  </p:sldLayoutIdLst>
  <p:hf hdr="0" ftr="0"/>
  <p:txStyles>
    <p:titleStyle>
      <a:lvl1pPr algn="ctr" defTabSz="914400" rtl="0" eaLnBrk="1" latinLnBrk="0" hangingPunct="1">
        <a:spcBef>
          <a:spcPct val="0"/>
        </a:spcBef>
        <a:buNone/>
        <a:defRPr sz="2400" b="1" kern="1200">
          <a:solidFill>
            <a:schemeClr val="tx1">
              <a:lumMod val="50000"/>
              <a:lumOff val="50000"/>
            </a:schemeClr>
          </a:solidFill>
          <a:latin typeface="+mn-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33.png"/><Relationship Id="rId4" Type="http://schemas.openxmlformats.org/officeDocument/2006/relationships/image" Target="../media/image32.png"/></Relationships>
</file>

<file path=ppt/slides/_rels/slide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40.jpeg"/><Relationship Id="rId13" Type="http://schemas.openxmlformats.org/officeDocument/2006/relationships/image" Target="../media/image45.png"/><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44.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jpe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4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3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230517" y="3275195"/>
            <a:ext cx="4564221" cy="2520280"/>
          </a:xfrm>
          <a:prstGeom prst="rect">
            <a:avLst/>
          </a:prstGeom>
        </p:spPr>
        <p:txBody>
          <a:bodyPr/>
          <a:lstStyle/>
          <a:p>
            <a:pPr marL="0" indent="0">
              <a:buNone/>
            </a:pPr>
            <a:r>
              <a:rPr lang="en-US" sz="3600" dirty="0" smtClean="0">
                <a:solidFill>
                  <a:srgbClr val="0070C0"/>
                </a:solidFill>
              </a:rPr>
              <a:t>Module </a:t>
            </a:r>
            <a:r>
              <a:rPr lang="en-US" sz="3600" dirty="0">
                <a:solidFill>
                  <a:srgbClr val="0070C0"/>
                </a:solidFill>
              </a:rPr>
              <a:t>de formation</a:t>
            </a:r>
            <a:r>
              <a:rPr lang="en-US" sz="3600" dirty="0" smtClean="0">
                <a:solidFill>
                  <a:srgbClr val="0070C0"/>
                </a:solidFill>
              </a:rPr>
              <a:t> 5</a:t>
            </a:r>
            <a:endParaRPr lang="en-US" sz="3600" dirty="0">
              <a:solidFill>
                <a:srgbClr val="0070C0"/>
              </a:solidFill>
            </a:endParaRPr>
          </a:p>
          <a:p>
            <a:pPr marL="0" indent="0">
              <a:buNone/>
            </a:pPr>
            <a:r>
              <a:rPr lang="fr-FR" dirty="0" smtClean="0"/>
              <a:t>Calcul des critères de</a:t>
            </a:r>
          </a:p>
          <a:p>
            <a:pPr marL="0" indent="0">
              <a:buNone/>
            </a:pPr>
            <a:r>
              <a:rPr lang="fr-FR" dirty="0" smtClean="0"/>
              <a:t>l'évaluation </a:t>
            </a:r>
            <a:r>
              <a:rPr lang="it-IT" dirty="0" smtClean="0"/>
              <a:t>SCTool  </a:t>
            </a:r>
          </a:p>
          <a:p>
            <a:pPr marL="0" indent="0">
              <a:buNone/>
            </a:pPr>
            <a:r>
              <a:rPr lang="it-IT" dirty="0" smtClean="0"/>
              <a:t>Echelle de la Ville</a:t>
            </a:r>
            <a:endParaRPr lang="it-IT" dirty="0"/>
          </a:p>
        </p:txBody>
      </p:sp>
      <p:sp>
        <p:nvSpPr>
          <p:cNvPr id="4" name="ZoneTexte 3"/>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a16="http://schemas.microsoft.com/office/drawing/2014/main" id="{9FAF4040-6295-4A28-95A2-962B1623FD16}"/>
              </a:ext>
            </a:extLst>
          </p:cNvPr>
          <p:cNvSpPr txBox="1">
            <a:spLocks noGrp="1"/>
          </p:cNvSpPr>
          <p:nvPr>
            <p:ph type="title"/>
          </p:nvPr>
        </p:nvSpPr>
        <p:spPr>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solidFill>
                  <a:prstClr val="black">
                    <a:lumMod val="50000"/>
                    <a:lumOff val="50000"/>
                  </a:prstClr>
                </a:solidFill>
              </a:rPr>
              <a:t>B.3.1 - ÉNERGIE FINALE PROVENANT DE SOURCES RENOUVELABLES</a:t>
            </a:r>
            <a:endParaRPr lang="it-IT" sz="1600" dirty="0">
              <a:solidFill>
                <a:schemeClr val="tx1">
                  <a:lumMod val="50000"/>
                  <a:lumOff val="50000"/>
                </a:schemeClr>
              </a:solidFill>
            </a:endParaRP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27" y="635182"/>
            <a:ext cx="8229600" cy="514421"/>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RÉFÉRENCES et NORMES</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pPr/>
              <a:t>10</a:t>
            </a:fld>
            <a:endParaRPr lang="en-US">
              <a:solidFill>
                <a:schemeClr val="bg1"/>
              </a:solidFill>
            </a:endParaRPr>
          </a:p>
        </p:txBody>
      </p:sp>
      <p:sp>
        <p:nvSpPr>
          <p:cNvPr id="4" name="Rectangle 3"/>
          <p:cNvSpPr/>
          <p:nvPr/>
        </p:nvSpPr>
        <p:spPr>
          <a:xfrm>
            <a:off x="387220" y="1029499"/>
            <a:ext cx="8756780" cy="5262979"/>
          </a:xfrm>
          <a:prstGeom prst="rect">
            <a:avLst/>
          </a:prstGeom>
        </p:spPr>
        <p:txBody>
          <a:bodyPr wrap="square">
            <a:spAutoFit/>
          </a:bodyPr>
          <a:lstStyle/>
          <a:p>
            <a:pPr marL="361950" indent="-361950"/>
            <a:r>
              <a:rPr lang="en-US" b="1" dirty="0" smtClean="0"/>
              <a:t>ISO </a:t>
            </a:r>
            <a:r>
              <a:rPr lang="en-US" b="1" dirty="0"/>
              <a:t>37120</a:t>
            </a:r>
            <a:r>
              <a:rPr lang="en-US" dirty="0"/>
              <a:t>, deuxième édition 2018-07, « Villes </a:t>
            </a:r>
            <a:r>
              <a:rPr lang="en-US" dirty="0" smtClean="0"/>
              <a:t>et communautés</a:t>
            </a:r>
            <a:r>
              <a:rPr lang="en-US" dirty="0"/>
              <a:t> durables — Indicateurs des services urbains et de la qualité de vie</a:t>
            </a:r>
            <a:r>
              <a:rPr lang="en-US" dirty="0" smtClean="0"/>
              <a:t> »</a:t>
            </a:r>
          </a:p>
          <a:p>
            <a:pPr marL="361950" indent="-361950"/>
            <a:r>
              <a:rPr lang="en-US" b="1" dirty="0" smtClean="0"/>
              <a:t>United </a:t>
            </a:r>
            <a:r>
              <a:rPr lang="en-US" b="1" dirty="0"/>
              <a:t>for Smart Sustainable Cities</a:t>
            </a:r>
            <a:r>
              <a:rPr lang="en-US" dirty="0"/>
              <a:t> (U4SSC) - Méthodologie de collecte d'indicateurs de performance clés pour les villes intelligentes et durables</a:t>
            </a:r>
            <a:endParaRPr lang="el-GR" dirty="0"/>
          </a:p>
          <a:p>
            <a:pPr marL="361950" indent="-361950"/>
            <a:r>
              <a:rPr lang="en-US" b="1" dirty="0" smtClean="0"/>
              <a:t>Solar </a:t>
            </a:r>
            <a:r>
              <a:rPr lang="en-US" b="1" dirty="0"/>
              <a:t>Engineering of Thermal Processes </a:t>
            </a:r>
            <a:r>
              <a:rPr lang="en-US" dirty="0">
                <a:solidFill>
                  <a:prstClr val="black"/>
                </a:solidFill>
                <a:ea typeface="SimSun"/>
                <a:cs typeface="Times New Roman"/>
              </a:rPr>
              <a:t>(4th ed.)</a:t>
            </a:r>
            <a:r>
              <a:rPr lang="en-US" dirty="0"/>
              <a:t>, John A. </a:t>
            </a:r>
            <a:r>
              <a:rPr lang="en-US" dirty="0" err="1"/>
              <a:t>Duffie</a:t>
            </a:r>
            <a:r>
              <a:rPr lang="en-US" dirty="0"/>
              <a:t>, William A. Beckman, 944 p., ISBN : 978-0-470-87366-3, Wiley, 2013. https://www.wiley.com/en-us/Solar+Engineering+of+Thermal+Processes%2C+4th+Edition-p-9780470873663 </a:t>
            </a:r>
          </a:p>
          <a:p>
            <a:pPr marL="361950" indent="-361950"/>
            <a:r>
              <a:rPr lang="en-US" b="1" dirty="0" smtClean="0"/>
              <a:t>Solar Cooling Handbook</a:t>
            </a:r>
            <a:r>
              <a:rPr lang="el-GR" dirty="0"/>
              <a:t>, A </a:t>
            </a:r>
            <a:r>
              <a:rPr lang="en-US" dirty="0" err="1"/>
              <a:t>Gudie to Solar Assisted Cooling and Dehumidification Processes, Hans-Martin Henning</a:t>
            </a:r>
            <a:r>
              <a:rPr lang="el-GR" dirty="0"/>
              <a:t>, </a:t>
            </a:r>
            <a:r>
              <a:rPr lang="en-US" dirty="0"/>
              <a:t>Mario Motta, Daniel </a:t>
            </a:r>
            <a:r>
              <a:rPr lang="en-US" dirty="0" err="1"/>
              <a:t>Mugnier</a:t>
            </a:r>
            <a:r>
              <a:rPr lang="en-US" dirty="0"/>
              <a:t> (rédacteurs), 368 p., ISBN 978-3990434383, </a:t>
            </a:r>
            <a:r>
              <a:rPr lang="en-US" dirty="0" err="1"/>
              <a:t>Ambra Verlag</a:t>
            </a:r>
            <a:r>
              <a:rPr lang="en-US" dirty="0"/>
              <a:t>, 2013. </a:t>
            </a:r>
            <a:endParaRPr lang="el-GR" dirty="0"/>
          </a:p>
          <a:p>
            <a:pPr marL="361950" lvl="0" indent="-361950" fontAlgn="base">
              <a:spcBef>
                <a:spcPct val="0"/>
              </a:spcBef>
              <a:spcAft>
                <a:spcPct val="0"/>
              </a:spcAft>
              <a:defRPr/>
            </a:pPr>
            <a:r>
              <a:rPr lang="en-US" b="1" kern="0" dirty="0" smtClean="0">
                <a:solidFill>
                  <a:prstClr val="black"/>
                </a:solidFill>
              </a:rPr>
              <a:t>ASHRAE </a:t>
            </a:r>
            <a:r>
              <a:rPr lang="en-US" b="1" kern="0" dirty="0" err="1">
                <a:solidFill>
                  <a:prstClr val="black"/>
                </a:solidFill>
              </a:rPr>
              <a:t>GreenGuide </a:t>
            </a:r>
            <a:r>
              <a:rPr lang="en-US" kern="0" dirty="0">
                <a:solidFill>
                  <a:prstClr val="black"/>
                </a:solidFill>
              </a:rPr>
              <a:t>(5e éd.), Design, Construction and Operation of Sustainable Buildings, T. Lawrence, A.K. </a:t>
            </a:r>
            <a:r>
              <a:rPr lang="en-US" kern="0" dirty="0" err="1">
                <a:solidFill>
                  <a:prstClr val="black"/>
                </a:solidFill>
              </a:rPr>
              <a:t>Darwich</a:t>
            </a:r>
            <a:r>
              <a:rPr lang="en-US" kern="0" dirty="0">
                <a:solidFill>
                  <a:prstClr val="black"/>
                </a:solidFill>
              </a:rPr>
              <a:t>, J.K. Means, D. </a:t>
            </a:r>
            <a:r>
              <a:rPr lang="en-US" kern="0" dirty="0" err="1">
                <a:solidFill>
                  <a:prstClr val="black"/>
                </a:solidFill>
              </a:rPr>
              <a:t>Macauley</a:t>
            </a:r>
            <a:r>
              <a:rPr lang="en-US" kern="0" dirty="0">
                <a:solidFill>
                  <a:prstClr val="black"/>
                </a:solidFill>
              </a:rPr>
              <a:t> (rédacteurs), 504 p., Atlanta : ASHRAE, 2018. https://www.ashrae.org/technical-resources/bookstore/ashrae-greenguide-the-design-construction-and-operation-of-sustainable-buildings</a:t>
            </a:r>
            <a:endParaRPr lang="el-GR" kern="0" dirty="0">
              <a:solidFill>
                <a:prstClr val="black"/>
              </a:solidFill>
            </a:endParaRPr>
          </a:p>
          <a:p>
            <a:pPr marL="361950" indent="-361950" fontAlgn="base">
              <a:spcBef>
                <a:spcPct val="0"/>
              </a:spcBef>
              <a:spcAft>
                <a:spcPct val="0"/>
              </a:spcAft>
            </a:pPr>
            <a:r>
              <a:rPr lang="en-US" b="1" dirty="0" smtClean="0">
                <a:solidFill>
                  <a:prstClr val="black"/>
                </a:solidFill>
                <a:ea typeface="SimSun"/>
                <a:cs typeface="Times New Roman"/>
              </a:rPr>
              <a:t>Handbook </a:t>
            </a:r>
            <a:r>
              <a:rPr lang="en-US" b="1" dirty="0">
                <a:solidFill>
                  <a:prstClr val="black"/>
                </a:solidFill>
                <a:ea typeface="SimSun"/>
                <a:cs typeface="Times New Roman"/>
              </a:rPr>
              <a:t>of Energy Efficiency in Buildings </a:t>
            </a:r>
            <a:r>
              <a:rPr lang="en-US" dirty="0">
                <a:solidFill>
                  <a:prstClr val="black"/>
                </a:solidFill>
                <a:ea typeface="SimSun"/>
                <a:cs typeface="Times New Roman"/>
              </a:rPr>
              <a:t>(1st ed.), Umberto </a:t>
            </a:r>
            <a:r>
              <a:rPr lang="en-US" dirty="0" err="1">
                <a:solidFill>
                  <a:prstClr val="black"/>
                </a:solidFill>
                <a:ea typeface="SimSun"/>
                <a:cs typeface="Times New Roman"/>
              </a:rPr>
              <a:t>Desideri</a:t>
            </a:r>
            <a:r>
              <a:rPr lang="en-US" dirty="0">
                <a:solidFill>
                  <a:prstClr val="black"/>
                </a:solidFill>
                <a:ea typeface="SimSun"/>
                <a:cs typeface="Times New Roman"/>
              </a:rPr>
              <a:t> et Francesco </a:t>
            </a:r>
            <a:r>
              <a:rPr lang="en-US" dirty="0" err="1">
                <a:solidFill>
                  <a:prstClr val="black"/>
                </a:solidFill>
                <a:ea typeface="SimSun"/>
                <a:cs typeface="Times New Roman"/>
              </a:rPr>
              <a:t>Asdrubali</a:t>
            </a:r>
            <a:r>
              <a:rPr lang="en-US" dirty="0">
                <a:solidFill>
                  <a:prstClr val="black"/>
                </a:solidFill>
                <a:ea typeface="SimSun"/>
                <a:cs typeface="Times New Roman"/>
              </a:rPr>
              <a:t> (Editors), 8</a:t>
            </a:r>
            <a:r>
              <a:rPr lang="el-GR" dirty="0">
                <a:solidFill>
                  <a:prstClr val="black"/>
                </a:solidFill>
                <a:ea typeface="SimSun"/>
                <a:cs typeface="Times New Roman"/>
              </a:rPr>
              <a:t>3</a:t>
            </a:r>
            <a:r>
              <a:rPr lang="en-US" dirty="0">
                <a:solidFill>
                  <a:prstClr val="black"/>
                </a:solidFill>
                <a:ea typeface="SimSun"/>
                <a:cs typeface="Times New Roman"/>
              </a:rPr>
              <a:t>6 p., ISBN 978-0128128176, Butterworth-Heinemann, 2018. https://www.elsevier.com/books/handbook-of-energy-efficiency-in-buildings/desideri/978-0-12-812817-6</a:t>
            </a:r>
            <a:r>
              <a:rPr lang="el-GR" dirty="0">
                <a:solidFill>
                  <a:prstClr val="black"/>
                </a:solidFill>
                <a:ea typeface="SimSun"/>
                <a:cs typeface="Times New Roman"/>
              </a:rPr>
              <a:t> </a:t>
            </a:r>
            <a:r>
              <a:rPr lang="en-US" dirty="0">
                <a:solidFill>
                  <a:prstClr val="black"/>
                </a:solidFill>
                <a:ea typeface="SimSun"/>
                <a:cs typeface="Times New Roman"/>
              </a:rPr>
              <a:t> </a:t>
            </a:r>
          </a:p>
        </p:txBody>
      </p:sp>
      <p:sp>
        <p:nvSpPr>
          <p:cNvPr id="6" name="ZoneTexte 5"/>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37596011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11</a:t>
            </a:fld>
            <a:endParaRPr lang="en-US">
              <a:solidFill>
                <a:schemeClr val="bg1"/>
              </a:solidFill>
            </a:endParaRPr>
          </a:p>
        </p:txBody>
      </p:sp>
      <p:sp>
        <p:nvSpPr>
          <p:cNvPr id="20"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solidFill>
                <a:srgbClr val="FF0000"/>
              </a:solidFill>
              <a:latin typeface="Calibri" panose="020F0502020204030204" pitchFamily="34" charset="0"/>
              <a:cs typeface="Calibri" panose="020F0502020204030204" pitchFamily="34" charset="0"/>
            </a:endParaRPr>
          </a:p>
          <a:p>
            <a:pPr marL="0" indent="0" algn="ctr">
              <a:buNone/>
            </a:pPr>
            <a:endParaRPr lang="it-IT" sz="2600" b="1" dirty="0">
              <a:solidFill>
                <a:srgbClr val="FF0000"/>
              </a:solidFill>
              <a:latin typeface="Calibri" panose="020F0502020204030204" pitchFamily="34" charset="0"/>
              <a:cs typeface="Calibri" panose="020F0502020204030204" pitchFamily="34" charset="0"/>
            </a:endParaRPr>
          </a:p>
          <a:p>
            <a:pPr marL="0" indent="0" algn="ctr">
              <a:buNone/>
            </a:pPr>
            <a:endParaRPr lang="it-IT" sz="2600" b="1" dirty="0">
              <a:solidFill>
                <a:srgbClr val="FF0000"/>
              </a:solidFill>
              <a:latin typeface="Calibri" panose="020F0502020204030204" pitchFamily="34" charset="0"/>
              <a:cs typeface="Calibri" panose="020F0502020204030204" pitchFamily="34" charset="0"/>
            </a:endParaRPr>
          </a:p>
          <a:p>
            <a:pPr marL="0" indent="0" algn="ctr">
              <a:buNone/>
            </a:pPr>
            <a:r>
              <a:rPr lang="it-IT" b="1" dirty="0" smtClean="0">
                <a:latin typeface="Calibri" panose="020F0502020204030204" pitchFamily="34" charset="0"/>
                <a:cs typeface="Calibri" panose="020F0502020204030204" pitchFamily="34" charset="0"/>
              </a:rPr>
              <a:t>EXEMPLE</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fontScale="90000"/>
          </a:bodyPr>
          <a:lstStyle/>
          <a:p>
            <a:r>
              <a:rPr lang="en-US" sz="2800" dirty="0">
                <a:solidFill>
                  <a:prstClr val="black">
                    <a:lumMod val="50000"/>
                    <a:lumOff val="50000"/>
                  </a:prstClr>
                </a:solidFill>
              </a:rPr>
              <a:t>B.3.1 - ÉNERGIE FINALE PROVENANT DE SOURCES RENOUVELABLES</a:t>
            </a:r>
            <a:endParaRPr lang="it-IT" sz="2400" b="1" u="sng" dirty="0">
              <a:solidFill>
                <a:srgbClr val="1A965E"/>
              </a:solidFill>
            </a:endParaRPr>
          </a:p>
        </p:txBody>
      </p:sp>
      <p:sp>
        <p:nvSpPr>
          <p:cNvPr id="7" name="ZoneTexte 6"/>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949878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12</a:t>
            </a:fld>
            <a:endParaRPr lang="en-US">
              <a:solidFill>
                <a:schemeClr val="bg1"/>
              </a:solidFill>
            </a:endParaRPr>
          </a:p>
        </p:txBody>
      </p:sp>
      <p:sp>
        <p:nvSpPr>
          <p:cNvPr id="7"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958293"/>
            <a:ext cx="8234039" cy="2273794"/>
          </a:xfrm>
          <a:prstGeom prst="rect">
            <a:avLst/>
          </a:prstGeom>
          <a:noFill/>
        </p:spPr>
        <p:txBody>
          <a:bodyPr>
            <a:noAutofit/>
          </a:bodyPr>
          <a:lstStyle/>
          <a:p>
            <a:pPr marL="0" indent="0">
              <a:spcBef>
                <a:spcPts val="600"/>
              </a:spcBef>
              <a:spcAft>
                <a:spcPts val="1200"/>
              </a:spcAft>
              <a:buNone/>
            </a:pPr>
            <a:r>
              <a:rPr lang="en-US" sz="2200" dirty="0">
                <a:cs typeface="Calibri" panose="020F0502020204030204" pitchFamily="34" charset="0"/>
              </a:rPr>
              <a:t>Une petite ville a une superficie totale de 13,1 kilomètres carrés et 72500 habitants. La consommation </a:t>
            </a:r>
            <a:r>
              <a:rPr lang="en-US" sz="2200" dirty="0" smtClean="0">
                <a:cs typeface="Calibri" panose="020F0502020204030204" pitchFamily="34" charset="0"/>
              </a:rPr>
              <a:t>finale d'énergie provenant de sources conventionnelles et renouvelables est disponible pour </a:t>
            </a:r>
            <a:r>
              <a:rPr lang="en-US" sz="2200" dirty="0">
                <a:cs typeface="Calibri" panose="020F0502020204030204" pitchFamily="34" charset="0"/>
              </a:rPr>
              <a:t>tous les </a:t>
            </a:r>
            <a:r>
              <a:rPr lang="en-US" sz="2200" dirty="0" smtClean="0">
                <a:cs typeface="Calibri" panose="020F0502020204030204" pitchFamily="34" charset="0"/>
              </a:rPr>
              <a:t>secteurs. </a:t>
            </a:r>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fontScale="90000"/>
          </a:bodyPr>
          <a:lstStyle/>
          <a:p>
            <a:r>
              <a:rPr lang="en-US" sz="2800" dirty="0">
                <a:solidFill>
                  <a:prstClr val="black">
                    <a:lumMod val="50000"/>
                    <a:lumOff val="50000"/>
                  </a:prstClr>
                </a:solidFill>
              </a:rPr>
              <a:t>B.3.1 - ÉNERGIE FINALE PROVENANT DE SOURCES RENOUVELABLES</a:t>
            </a:r>
            <a:endParaRPr lang="it-IT" sz="2400" b="1" u="sng" dirty="0">
              <a:solidFill>
                <a:srgbClr val="1A965E"/>
              </a:solidFill>
            </a:endParaRPr>
          </a:p>
        </p:txBody>
      </p:sp>
      <p:grpSp>
        <p:nvGrpSpPr>
          <p:cNvPr id="9" name="Group 8"/>
          <p:cNvGrpSpPr/>
          <p:nvPr/>
        </p:nvGrpSpPr>
        <p:grpSpPr>
          <a:xfrm>
            <a:off x="314960" y="3353314"/>
            <a:ext cx="8514080" cy="977750"/>
            <a:chOff x="340512" y="3752075"/>
            <a:chExt cx="8514080" cy="977750"/>
          </a:xfrm>
        </p:grpSpPr>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340512" y="3752469"/>
              <a:ext cx="8514080" cy="977356"/>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a:spcBef>
                  <a:spcPts val="0"/>
                </a:spcBef>
                <a:spcAft>
                  <a:spcPts val="600"/>
                </a:spcAft>
                <a:buNone/>
              </a:pPr>
              <a:r>
                <a:rPr lang="en-US" sz="2000" b="1" dirty="0" smtClean="0"/>
                <a:t>Calculer le </a:t>
              </a:r>
              <a:r>
                <a:rPr lang="el-GR" sz="2000" b="1" dirty="0" err="1"/>
                <a:t>pourcentage </a:t>
              </a:r>
              <a:r>
                <a:rPr lang="en-US" sz="2000" b="1" dirty="0"/>
                <a:t>de la consommation totale </a:t>
              </a:r>
              <a:r>
                <a:rPr lang="en-US" sz="2000" b="1" dirty="0" smtClean="0"/>
                <a:t>d'énergie d'utilisation finale </a:t>
              </a:r>
              <a:r>
                <a:rPr lang="en-US" sz="2000" b="1" dirty="0"/>
                <a:t>produite à partir de sources renouvelables par rapport à </a:t>
              </a:r>
              <a:r>
                <a:rPr lang="en-US" sz="2000" dirty="0"/>
                <a:t>la </a:t>
              </a:r>
              <a:r>
                <a:rPr lang="en-US" sz="2000" b="1" dirty="0"/>
                <a:t>consommation finale</a:t>
              </a:r>
              <a:r>
                <a:rPr lang="en-US" sz="2000" dirty="0"/>
                <a:t> totale </a:t>
              </a:r>
              <a:r>
                <a:rPr lang="en-US" sz="2000" b="1" dirty="0"/>
                <a:t>d'énergie de la ville </a:t>
              </a:r>
              <a:r>
                <a:rPr lang="en-GB" sz="2000" dirty="0"/>
                <a:t>(SER et conventionnelle)</a:t>
              </a:r>
              <a:r>
                <a:rPr lang="en-US" sz="2000" dirty="0" smtClean="0"/>
                <a:t>.</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9575" y="375207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8" name="ZoneTexte 7"/>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1002444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13</a:t>
            </a:fld>
            <a:endParaRPr lang="en-US">
              <a:solidFill>
                <a:schemeClr val="bg1"/>
              </a:solidFill>
            </a:endParaRPr>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fontScale="90000"/>
          </a:bodyPr>
          <a:lstStyle/>
          <a:p>
            <a:r>
              <a:rPr lang="en-US" sz="2800" dirty="0">
                <a:solidFill>
                  <a:prstClr val="black">
                    <a:lumMod val="50000"/>
                    <a:lumOff val="50000"/>
                  </a:prstClr>
                </a:solidFill>
              </a:rPr>
              <a:t>B.3.1 - ÉNERGIE FINALE PROVENANT DE SOURCES RENOUVELABLES</a:t>
            </a:r>
            <a:endParaRPr lang="it-IT" sz="2400" b="1" u="sng" dirty="0">
              <a:solidFill>
                <a:srgbClr val="1A965E"/>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907442524"/>
              </p:ext>
            </p:extLst>
          </p:nvPr>
        </p:nvGraphicFramePr>
        <p:xfrm>
          <a:off x="988912" y="1826795"/>
          <a:ext cx="7267200" cy="3336290"/>
        </p:xfrm>
        <a:graphic>
          <a:graphicData uri="http://schemas.openxmlformats.org/drawingml/2006/table">
            <a:tbl>
              <a:tblPr firstRow="1" bandRow="1">
                <a:tableStyleId>{F5AB1C69-6EDB-4FF4-983F-18BD219EF322}</a:tableStyleId>
              </a:tblPr>
              <a:tblGrid>
                <a:gridCol w="2052000">
                  <a:extLst>
                    <a:ext uri="{9D8B030D-6E8A-4147-A177-3AD203B41FA5}">
                      <a16:colId xmlns:a16="http://schemas.microsoft.com/office/drawing/2014/main" val="3792707615"/>
                    </a:ext>
                  </a:extLst>
                </a:gridCol>
                <a:gridCol w="1332000">
                  <a:extLst>
                    <a:ext uri="{9D8B030D-6E8A-4147-A177-3AD203B41FA5}">
                      <a16:colId xmlns:a16="http://schemas.microsoft.com/office/drawing/2014/main" val="554504854"/>
                    </a:ext>
                  </a:extLst>
                </a:gridCol>
                <a:gridCol w="1538790">
                  <a:extLst>
                    <a:ext uri="{9D8B030D-6E8A-4147-A177-3AD203B41FA5}">
                      <a16:colId xmlns:a16="http://schemas.microsoft.com/office/drawing/2014/main" val="1978683806"/>
                    </a:ext>
                  </a:extLst>
                </a:gridCol>
                <a:gridCol w="1125210">
                  <a:extLst>
                    <a:ext uri="{9D8B030D-6E8A-4147-A177-3AD203B41FA5}">
                      <a16:colId xmlns:a16="http://schemas.microsoft.com/office/drawing/2014/main" val="3381887905"/>
                    </a:ext>
                  </a:extLst>
                </a:gridCol>
                <a:gridCol w="1219200">
                  <a:extLst>
                    <a:ext uri="{9D8B030D-6E8A-4147-A177-3AD203B41FA5}">
                      <a16:colId xmlns:a16="http://schemas.microsoft.com/office/drawing/2014/main" val="1971917135"/>
                    </a:ext>
                  </a:extLst>
                </a:gridCol>
              </a:tblGrid>
              <a:tr h="370840">
                <a:tc rowSpan="3">
                  <a:txBody>
                    <a:bodyPr/>
                    <a:lstStyle/>
                    <a:p>
                      <a:endParaRPr lang="en-GB" sz="1600" dirty="0">
                        <a:latin typeface="+mn-lt"/>
                      </a:endParaRPr>
                    </a:p>
                  </a:txBody>
                  <a:tcPr/>
                </a:tc>
                <a:tc gridSpan="4">
                  <a:txBody>
                    <a:bodyPr/>
                    <a:lstStyle/>
                    <a:p>
                      <a:pPr algn="ctr" fontAlgn="b"/>
                      <a:r>
                        <a:rPr lang="en-US" sz="1600" b="0" i="0" u="none" strike="noStrike" dirty="0" smtClean="0">
                          <a:solidFill>
                            <a:srgbClr val="000000"/>
                          </a:solidFill>
                          <a:effectLst/>
                          <a:latin typeface="+mn-lt"/>
                        </a:rPr>
                        <a:t>Consommation (MWh)</a:t>
                      </a:r>
                      <a:endParaRPr lang="en-GB" sz="1600" b="0" i="0" u="none" strike="noStrike" dirty="0">
                        <a:solidFill>
                          <a:srgbClr val="000000"/>
                        </a:solidFill>
                        <a:effectLst/>
                        <a:latin typeface="+mn-lt"/>
                      </a:endParaRPr>
                    </a:p>
                  </a:txBody>
                  <a:tcPr marL="6350" marR="6350" marT="6350" marB="0" anchor="ctr"/>
                </a:tc>
                <a:tc hMerge="1">
                  <a:txBody>
                    <a:bodyPr/>
                    <a:lstStyle/>
                    <a:p>
                      <a:endParaRPr lang="en-US"/>
                    </a:p>
                  </a:txBody>
                  <a:tcPr/>
                </a:tc>
                <a:tc hMerge="1">
                  <a:txBody>
                    <a:bodyPr/>
                    <a:lstStyle/>
                    <a:p>
                      <a:endParaRPr lang="en-US"/>
                    </a:p>
                  </a:txBody>
                  <a:tcPr/>
                </a:tc>
                <a:tc hMerge="1">
                  <a:txBody>
                    <a:bodyPr/>
                    <a:lstStyle/>
                    <a:p>
                      <a:pPr algn="ctr" fontAlgn="b"/>
                      <a:endParaRPr lang="en-GB" sz="1600" b="0" i="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val="35583810"/>
                  </a:ext>
                </a:extLst>
              </a:tr>
              <a:tr h="370840">
                <a:tc vMerge="1">
                  <a:txBody>
                    <a:bodyPr/>
                    <a:lstStyle/>
                    <a:p>
                      <a:endParaRPr lang="en-GB" sz="1600" dirty="0">
                        <a:latin typeface="+mn-lt"/>
                      </a:endParaRPr>
                    </a:p>
                  </a:txBody>
                  <a:tcPr>
                    <a:solidFill>
                      <a:schemeClr val="accent3"/>
                    </a:solidFill>
                  </a:tcPr>
                </a:tc>
                <a:tc gridSpan="3">
                  <a:txBody>
                    <a:bodyPr/>
                    <a:lstStyle/>
                    <a:p>
                      <a:pPr algn="ctr" fontAlgn="b"/>
                      <a:r>
                        <a:rPr lang="en-GB" sz="1600" b="0" i="0" u="none" strike="noStrike" dirty="0" smtClean="0">
                          <a:solidFill>
                            <a:srgbClr val="000000"/>
                          </a:solidFill>
                          <a:effectLst/>
                          <a:latin typeface="+mn-lt"/>
                        </a:rPr>
                        <a:t>Conventionnel </a:t>
                      </a:r>
                      <a:endParaRPr lang="en-GB" sz="1600" b="0" i="0" u="none" strike="noStrike" dirty="0">
                        <a:solidFill>
                          <a:srgbClr val="000000"/>
                        </a:solidFill>
                        <a:effectLst/>
                        <a:latin typeface="+mn-lt"/>
                      </a:endParaRPr>
                    </a:p>
                  </a:txBody>
                  <a:tcPr marL="6350" marR="6350" marT="6350" marB="0" anchor="ctr">
                    <a:solidFill>
                      <a:schemeClr val="accent3"/>
                    </a:solidFill>
                  </a:tcPr>
                </a:tc>
                <a:tc hMerge="1">
                  <a:txBody>
                    <a:bodyPr/>
                    <a:lstStyle/>
                    <a:p>
                      <a:endParaRPr lang="en-US"/>
                    </a:p>
                  </a:txBody>
                  <a:tcPr/>
                </a:tc>
                <a:tc hMerge="1">
                  <a:txBody>
                    <a:bodyPr/>
                    <a:lstStyle/>
                    <a:p>
                      <a:endParaRPr lang="en-US"/>
                    </a:p>
                  </a:txBody>
                  <a:tcPr/>
                </a:tc>
                <a:tc>
                  <a:txBody>
                    <a:bodyPr/>
                    <a:lstStyle/>
                    <a:p>
                      <a:pPr algn="ctr" fontAlgn="b"/>
                      <a:r>
                        <a:rPr lang="en-GB" sz="1600" b="0" i="0" u="none" strike="noStrike" dirty="0" smtClean="0">
                          <a:solidFill>
                            <a:srgbClr val="000000"/>
                          </a:solidFill>
                          <a:effectLst/>
                          <a:latin typeface="+mn-lt"/>
                        </a:rPr>
                        <a:t>RES</a:t>
                      </a:r>
                      <a:endParaRPr lang="en-GB" sz="1600" b="0" i="0" u="none" strike="noStrike" dirty="0">
                        <a:solidFill>
                          <a:srgbClr val="000000"/>
                        </a:solidFill>
                        <a:effectLst/>
                        <a:latin typeface="+mn-lt"/>
                      </a:endParaRPr>
                    </a:p>
                  </a:txBody>
                  <a:tcPr marL="6350" marR="6350" marT="6350" marB="0" anchor="ctr">
                    <a:solidFill>
                      <a:schemeClr val="accent3"/>
                    </a:solidFill>
                  </a:tcPr>
                </a:tc>
                <a:extLst>
                  <a:ext uri="{0D108BD9-81ED-4DB2-BD59-A6C34878D82A}">
                    <a16:rowId xmlns:a16="http://schemas.microsoft.com/office/drawing/2014/main" val="121800895"/>
                  </a:ext>
                </a:extLst>
              </a:tr>
              <a:tr h="370840">
                <a:tc vMerge="1">
                  <a:txBody>
                    <a:bodyPr/>
                    <a:lstStyle/>
                    <a:p>
                      <a:endParaRPr lang="en-GB" sz="1600" dirty="0">
                        <a:latin typeface="+mn-lt"/>
                      </a:endParaRPr>
                    </a:p>
                  </a:txBody>
                  <a:tcPr/>
                </a:tc>
                <a:tc>
                  <a:txBody>
                    <a:bodyPr/>
                    <a:lstStyle/>
                    <a:p>
                      <a:pPr algn="ctr" fontAlgn="b"/>
                      <a:r>
                        <a:rPr lang="en-US" sz="1600" b="0" i="0" u="none" strike="noStrike" dirty="0">
                          <a:solidFill>
                            <a:srgbClr val="000000"/>
                          </a:solidFill>
                          <a:effectLst/>
                          <a:latin typeface="+mn-lt"/>
                        </a:rPr>
                        <a:t>Électricité </a:t>
                      </a:r>
                    </a:p>
                  </a:txBody>
                  <a:tcPr marL="6350" marR="6350" marT="6350" marB="0" anchor="ctr">
                    <a:solidFill>
                      <a:schemeClr val="accent3"/>
                    </a:solidFill>
                  </a:tcPr>
                </a:tc>
                <a:tc>
                  <a:txBody>
                    <a:bodyPr/>
                    <a:lstStyle/>
                    <a:p>
                      <a:pPr algn="ctr" fontAlgn="b"/>
                      <a:r>
                        <a:rPr lang="en-US" sz="1600" b="0" i="0" u="none" strike="noStrike" dirty="0">
                          <a:solidFill>
                            <a:srgbClr val="000000"/>
                          </a:solidFill>
                          <a:effectLst/>
                          <a:latin typeface="+mn-lt"/>
                        </a:rPr>
                        <a:t>Énergie Thermique</a:t>
                      </a:r>
                    </a:p>
                  </a:txBody>
                  <a:tcPr marL="6350" marR="6350" marT="6350" marB="0" anchor="ctr">
                    <a:solidFill>
                      <a:schemeClr val="accent3"/>
                    </a:solidFill>
                  </a:tcPr>
                </a:tc>
                <a:tc>
                  <a:txBody>
                    <a:bodyPr/>
                    <a:lstStyle/>
                    <a:p>
                      <a:pPr algn="ctr" fontAlgn="b"/>
                      <a:r>
                        <a:rPr lang="en-US" sz="1600" b="0" i="0" u="none" strike="noStrike" dirty="0">
                          <a:solidFill>
                            <a:srgbClr val="000000"/>
                          </a:solidFill>
                          <a:effectLst/>
                          <a:latin typeface="+mn-lt"/>
                        </a:rPr>
                        <a:t>Essence</a:t>
                      </a:r>
                    </a:p>
                  </a:txBody>
                  <a:tcPr marL="6350" marR="6350" marT="6350" marB="0" anchor="ctr">
                    <a:solidFill>
                      <a:schemeClr val="accent3"/>
                    </a:solidFill>
                  </a:tcPr>
                </a:tc>
                <a:tc>
                  <a:txBody>
                    <a:bodyPr/>
                    <a:lstStyle/>
                    <a:p>
                      <a:pPr algn="ctr" fontAlgn="b"/>
                      <a:endParaRPr lang="en-GB" sz="1600" b="0" i="0" u="none" strike="noStrike" dirty="0">
                        <a:solidFill>
                          <a:srgbClr val="000000"/>
                        </a:solidFill>
                        <a:effectLst/>
                        <a:latin typeface="+mn-lt"/>
                      </a:endParaRPr>
                    </a:p>
                  </a:txBody>
                  <a:tcPr marL="6350" marR="6350" marT="6350" marB="0" anchor="ctr">
                    <a:solidFill>
                      <a:schemeClr val="accent3"/>
                    </a:solidFill>
                  </a:tcPr>
                </a:tc>
                <a:extLst>
                  <a:ext uri="{0D108BD9-81ED-4DB2-BD59-A6C34878D82A}">
                    <a16:rowId xmlns:a16="http://schemas.microsoft.com/office/drawing/2014/main" val="1991236684"/>
                  </a:ext>
                </a:extLst>
              </a:tr>
              <a:tr h="370840">
                <a:tc>
                  <a:txBody>
                    <a:bodyPr/>
                    <a:lstStyle/>
                    <a:p>
                      <a:pPr algn="l" rtl="0" fontAlgn="b"/>
                      <a:r>
                        <a:rPr lang="en-US" sz="1600" b="0" i="0" u="none" strike="noStrike" dirty="0">
                          <a:solidFill>
                            <a:srgbClr val="000000"/>
                          </a:solidFill>
                          <a:effectLst/>
                          <a:latin typeface="Calibri" panose="020F0502020204030204" pitchFamily="34" charset="0"/>
                        </a:rPr>
                        <a:t>Bâtiments résidentiels</a:t>
                      </a:r>
                    </a:p>
                  </a:txBody>
                  <a:tcPr marL="6350" marR="6350" marT="6350" marB="0" anchor="b"/>
                </a:tc>
                <a:tc>
                  <a:txBody>
                    <a:bodyPr/>
                    <a:lstStyle/>
                    <a:p>
                      <a:pPr algn="ctr" fontAlgn="b"/>
                      <a:r>
                        <a:rPr lang="en-US" sz="1600" b="0" i="0" u="none" strike="noStrike" dirty="0">
                          <a:solidFill>
                            <a:srgbClr val="000000"/>
                          </a:solidFill>
                          <a:effectLst/>
                          <a:latin typeface="+mn-lt"/>
                        </a:rPr>
                        <a:t>117272</a:t>
                      </a:r>
                    </a:p>
                  </a:txBody>
                  <a:tcPr marL="6350" marR="6350" marT="6350" marB="0" anchor="ctr"/>
                </a:tc>
                <a:tc>
                  <a:txBody>
                    <a:bodyPr/>
                    <a:lstStyle/>
                    <a:p>
                      <a:pPr algn="ctr" fontAlgn="b"/>
                      <a:r>
                        <a:rPr lang="en-US" sz="1600" b="0" i="0" u="none" strike="noStrike" dirty="0">
                          <a:solidFill>
                            <a:srgbClr val="000000"/>
                          </a:solidFill>
                          <a:effectLst/>
                          <a:latin typeface="+mn-lt"/>
                        </a:rPr>
                        <a:t>217107</a:t>
                      </a:r>
                    </a:p>
                  </a:txBody>
                  <a:tcPr marL="6350" marR="6350" marT="6350" marB="0" anchor="ctr"/>
                </a:tc>
                <a:tc>
                  <a:txBody>
                    <a:bodyPr/>
                    <a:lstStyle/>
                    <a:p>
                      <a:pPr algn="ctr" fontAlgn="b"/>
                      <a:endParaRPr lang="en-US" sz="1600" b="0" i="0" u="none" strike="noStrike" dirty="0">
                        <a:solidFill>
                          <a:srgbClr val="000000"/>
                        </a:solidFill>
                        <a:effectLst/>
                        <a:latin typeface="+mn-lt"/>
                      </a:endParaRPr>
                    </a:p>
                  </a:txBody>
                  <a:tcPr marL="6350" marR="6350" marT="6350" marB="0" anchor="ctr"/>
                </a:tc>
                <a:tc>
                  <a:txBody>
                    <a:bodyPr/>
                    <a:lstStyle/>
                    <a:p>
                      <a:pPr algn="ctr" fontAlgn="b"/>
                      <a:r>
                        <a:rPr lang="en-US" sz="1600" b="0" i="0" u="none" strike="noStrike" dirty="0">
                          <a:solidFill>
                            <a:srgbClr val="000000"/>
                          </a:solidFill>
                          <a:effectLst/>
                          <a:latin typeface="+mn-lt"/>
                        </a:rPr>
                        <a:t>50157</a:t>
                      </a:r>
                    </a:p>
                  </a:txBody>
                  <a:tcPr marL="6350" marR="6350" marT="6350" marB="0" anchor="ctr"/>
                </a:tc>
                <a:extLst>
                  <a:ext uri="{0D108BD9-81ED-4DB2-BD59-A6C34878D82A}">
                    <a16:rowId xmlns:a16="http://schemas.microsoft.com/office/drawing/2014/main" val="1928763591"/>
                  </a:ext>
                </a:extLst>
              </a:tr>
              <a:tr h="370840">
                <a:tc>
                  <a:txBody>
                    <a:bodyPr/>
                    <a:lstStyle/>
                    <a:p>
                      <a:pPr algn="l" rtl="0" fontAlgn="b"/>
                      <a:r>
                        <a:rPr lang="en-US" sz="1600" b="0" i="0" u="none" strike="noStrike" dirty="0">
                          <a:solidFill>
                            <a:srgbClr val="000000"/>
                          </a:solidFill>
                          <a:effectLst/>
                          <a:latin typeface="Calibri" panose="020F0502020204030204" pitchFamily="34" charset="0"/>
                        </a:rPr>
                        <a:t>Bâtiments non résidentiels</a:t>
                      </a:r>
                    </a:p>
                  </a:txBody>
                  <a:tcPr marL="6350" marR="6350" marT="6350" marB="0" anchor="b"/>
                </a:tc>
                <a:tc>
                  <a:txBody>
                    <a:bodyPr/>
                    <a:lstStyle/>
                    <a:p>
                      <a:pPr algn="ctr" fontAlgn="b"/>
                      <a:r>
                        <a:rPr lang="en-US" sz="1600" b="0" i="0" u="none" strike="noStrike">
                          <a:solidFill>
                            <a:srgbClr val="000000"/>
                          </a:solidFill>
                          <a:effectLst/>
                          <a:latin typeface="+mn-lt"/>
                        </a:rPr>
                        <a:t>150430</a:t>
                      </a:r>
                    </a:p>
                  </a:txBody>
                  <a:tcPr marL="6350" marR="6350" marT="6350" marB="0" anchor="ctr"/>
                </a:tc>
                <a:tc>
                  <a:txBody>
                    <a:bodyPr/>
                    <a:lstStyle/>
                    <a:p>
                      <a:pPr algn="ctr" fontAlgn="b"/>
                      <a:r>
                        <a:rPr lang="en-US" sz="1600" b="0" i="0" u="none" strike="noStrike" dirty="0">
                          <a:solidFill>
                            <a:srgbClr val="000000"/>
                          </a:solidFill>
                          <a:effectLst/>
                          <a:latin typeface="+mn-lt"/>
                        </a:rPr>
                        <a:t>111470</a:t>
                      </a:r>
                    </a:p>
                  </a:txBody>
                  <a:tcPr marL="6350" marR="6350" marT="6350" marB="0" anchor="ctr"/>
                </a:tc>
                <a:tc>
                  <a:txBody>
                    <a:bodyPr/>
                    <a:lstStyle/>
                    <a:p>
                      <a:pPr algn="ctr" fontAlgn="b"/>
                      <a:endParaRPr lang="en-US" sz="1600" b="0" i="0" u="none" strike="noStrike" dirty="0">
                        <a:solidFill>
                          <a:srgbClr val="000000"/>
                        </a:solidFill>
                        <a:effectLst/>
                        <a:latin typeface="+mn-lt"/>
                      </a:endParaRPr>
                    </a:p>
                  </a:txBody>
                  <a:tcPr marL="6350" marR="6350" marT="6350" marB="0" anchor="ctr"/>
                </a:tc>
                <a:tc>
                  <a:txBody>
                    <a:bodyPr/>
                    <a:lstStyle/>
                    <a:p>
                      <a:pPr algn="ctr" fontAlgn="b"/>
                      <a:r>
                        <a:rPr lang="en-US" sz="1600" b="0" i="0" u="none" strike="noStrike" dirty="0">
                          <a:solidFill>
                            <a:srgbClr val="000000"/>
                          </a:solidFill>
                          <a:effectLst/>
                          <a:latin typeface="+mn-lt"/>
                        </a:rPr>
                        <a:t>52380</a:t>
                      </a:r>
                    </a:p>
                  </a:txBody>
                  <a:tcPr marL="6350" marR="6350" marT="6350" marB="0" anchor="ctr"/>
                </a:tc>
                <a:extLst>
                  <a:ext uri="{0D108BD9-81ED-4DB2-BD59-A6C34878D82A}">
                    <a16:rowId xmlns:a16="http://schemas.microsoft.com/office/drawing/2014/main" val="621359727"/>
                  </a:ext>
                </a:extLst>
              </a:tr>
              <a:tr h="370840">
                <a:tc>
                  <a:txBody>
                    <a:bodyPr/>
                    <a:lstStyle/>
                    <a:p>
                      <a:pPr algn="l" rtl="0" fontAlgn="b"/>
                      <a:r>
                        <a:rPr lang="en-US" sz="1600" b="0" i="0" u="none" strike="noStrike" dirty="0">
                          <a:solidFill>
                            <a:srgbClr val="000000"/>
                          </a:solidFill>
                          <a:effectLst/>
                          <a:latin typeface="Calibri" panose="020F0502020204030204" pitchFamily="34" charset="0"/>
                        </a:rPr>
                        <a:t>Véhicules publics + transport</a:t>
                      </a:r>
                    </a:p>
                  </a:txBody>
                  <a:tcPr marL="6350" marR="6350" marT="6350" marB="0" anchor="b"/>
                </a:tc>
                <a:tc>
                  <a:txBody>
                    <a:bodyPr/>
                    <a:lstStyle/>
                    <a:p>
                      <a:pPr algn="ctr" fontAlgn="b"/>
                      <a:endParaRPr lang="en-US" sz="1600" b="0" i="0" u="none" strike="noStrike" dirty="0">
                        <a:solidFill>
                          <a:srgbClr val="000000"/>
                        </a:solidFill>
                        <a:effectLst/>
                        <a:latin typeface="+mn-lt"/>
                      </a:endParaRPr>
                    </a:p>
                  </a:txBody>
                  <a:tcPr marL="6350" marR="6350" marT="6350" marB="0" anchor="ctr"/>
                </a:tc>
                <a:tc>
                  <a:txBody>
                    <a:bodyPr/>
                    <a:lstStyle/>
                    <a:p>
                      <a:pPr algn="ctr" fontAlgn="b"/>
                      <a:r>
                        <a:rPr lang="en-US" sz="1600" b="0" i="0" u="none" strike="noStrike">
                          <a:solidFill>
                            <a:srgbClr val="000000"/>
                          </a:solidFill>
                          <a:effectLst/>
                          <a:latin typeface="+mn-lt"/>
                        </a:rPr>
                        <a:t>6065</a:t>
                      </a:r>
                    </a:p>
                  </a:txBody>
                  <a:tcPr marL="6350" marR="6350" marT="6350" marB="0" anchor="ctr"/>
                </a:tc>
                <a:tc>
                  <a:txBody>
                    <a:bodyPr/>
                    <a:lstStyle/>
                    <a:p>
                      <a:pPr algn="ctr" fontAlgn="b"/>
                      <a:r>
                        <a:rPr lang="en-US" sz="1600" b="0" i="0" u="none" strike="noStrike" dirty="0">
                          <a:solidFill>
                            <a:srgbClr val="000000"/>
                          </a:solidFill>
                          <a:effectLst/>
                          <a:latin typeface="+mn-lt"/>
                        </a:rPr>
                        <a:t>312</a:t>
                      </a:r>
                    </a:p>
                  </a:txBody>
                  <a:tcPr marL="6350" marR="6350" marT="6350" marB="0" anchor="ctr"/>
                </a:tc>
                <a:tc>
                  <a:txBody>
                    <a:bodyPr/>
                    <a:lstStyle/>
                    <a:p>
                      <a:pPr algn="ctr" fontAlgn="b"/>
                      <a:r>
                        <a:rPr lang="en-US" sz="1600" b="0" i="0" u="none" strike="noStrike" dirty="0">
                          <a:solidFill>
                            <a:srgbClr val="000000"/>
                          </a:solidFill>
                          <a:effectLst/>
                          <a:latin typeface="+mn-lt"/>
                        </a:rPr>
                        <a:t>319</a:t>
                      </a:r>
                    </a:p>
                  </a:txBody>
                  <a:tcPr marL="6350" marR="6350" marT="6350" marB="0" anchor="ctr"/>
                </a:tc>
                <a:extLst>
                  <a:ext uri="{0D108BD9-81ED-4DB2-BD59-A6C34878D82A}">
                    <a16:rowId xmlns:a16="http://schemas.microsoft.com/office/drawing/2014/main" val="1560389416"/>
                  </a:ext>
                </a:extLst>
              </a:tr>
              <a:tr h="370840">
                <a:tc>
                  <a:txBody>
                    <a:bodyPr/>
                    <a:lstStyle/>
                    <a:p>
                      <a:pPr algn="l" rtl="0" fontAlgn="b"/>
                      <a:r>
                        <a:rPr lang="en-US" sz="1600" b="0" i="0" u="none" strike="noStrike" dirty="0">
                          <a:solidFill>
                            <a:srgbClr val="000000"/>
                          </a:solidFill>
                          <a:effectLst/>
                          <a:latin typeface="Calibri" panose="020F0502020204030204" pitchFamily="34" charset="0"/>
                        </a:rPr>
                        <a:t>Véhicules privés</a:t>
                      </a:r>
                    </a:p>
                  </a:txBody>
                  <a:tcPr marL="6350" marR="6350" marT="6350" marB="0" anchor="b"/>
                </a:tc>
                <a:tc>
                  <a:txBody>
                    <a:bodyPr/>
                    <a:lstStyle/>
                    <a:p>
                      <a:pPr algn="ctr" fontAlgn="b"/>
                      <a:endParaRPr lang="en-US" sz="1600" b="0" i="0" u="none" strike="noStrike" dirty="0">
                        <a:solidFill>
                          <a:srgbClr val="000000"/>
                        </a:solidFill>
                        <a:effectLst/>
                        <a:latin typeface="+mn-lt"/>
                      </a:endParaRPr>
                    </a:p>
                  </a:txBody>
                  <a:tcPr marL="6350" marR="6350" marT="6350" marB="0" anchor="ctr"/>
                </a:tc>
                <a:tc>
                  <a:txBody>
                    <a:bodyPr/>
                    <a:lstStyle/>
                    <a:p>
                      <a:pPr algn="ctr" fontAlgn="b"/>
                      <a:r>
                        <a:rPr lang="en-US" sz="1600" b="0" i="0" u="none" strike="noStrike" dirty="0" smtClean="0">
                          <a:solidFill>
                            <a:srgbClr val="000000"/>
                          </a:solidFill>
                          <a:effectLst/>
                          <a:latin typeface="+mn-lt"/>
                        </a:rPr>
                        <a:t>12506</a:t>
                      </a:r>
                      <a:endParaRPr lang="en-US" sz="1600" b="0" i="0" u="none" strike="noStrike" dirty="0">
                        <a:solidFill>
                          <a:srgbClr val="000000"/>
                        </a:solidFill>
                        <a:effectLst/>
                        <a:latin typeface="+mn-lt"/>
                      </a:endParaRPr>
                    </a:p>
                  </a:txBody>
                  <a:tcPr marL="6350" marR="6350" marT="6350" marB="0" anchor="ctr"/>
                </a:tc>
                <a:tc>
                  <a:txBody>
                    <a:bodyPr/>
                    <a:lstStyle/>
                    <a:p>
                      <a:pPr algn="ctr" fontAlgn="b"/>
                      <a:r>
                        <a:rPr lang="en-US" sz="1600" b="0" i="0" u="none" strike="noStrike" dirty="0" smtClean="0">
                          <a:solidFill>
                            <a:srgbClr val="000000"/>
                          </a:solidFill>
                          <a:effectLst/>
                          <a:latin typeface="+mn-lt"/>
                        </a:rPr>
                        <a:t>463888</a:t>
                      </a:r>
                      <a:endParaRPr lang="en-US" sz="1600" b="0" i="0" u="none" strike="noStrike" dirty="0">
                        <a:solidFill>
                          <a:srgbClr val="000000"/>
                        </a:solidFill>
                        <a:effectLst/>
                        <a:latin typeface="+mn-lt"/>
                      </a:endParaRPr>
                    </a:p>
                  </a:txBody>
                  <a:tcPr marL="6350" marR="6350" marT="6350" marB="0" anchor="ctr"/>
                </a:tc>
                <a:tc>
                  <a:txBody>
                    <a:bodyPr/>
                    <a:lstStyle/>
                    <a:p>
                      <a:pPr algn="ctr" fontAlgn="b"/>
                      <a:endParaRPr lang="en-US" sz="1600" b="0" i="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val="381517725"/>
                  </a:ext>
                </a:extLst>
              </a:tr>
              <a:tr h="370840">
                <a:tc>
                  <a:txBody>
                    <a:bodyPr/>
                    <a:lstStyle/>
                    <a:p>
                      <a:pPr algn="l" rtl="0" fontAlgn="b"/>
                      <a:r>
                        <a:rPr lang="en-US" sz="1600" b="0" i="0" u="none" strike="noStrike" dirty="0">
                          <a:solidFill>
                            <a:srgbClr val="000000"/>
                          </a:solidFill>
                          <a:effectLst/>
                          <a:latin typeface="Calibri" panose="020F0502020204030204" pitchFamily="34" charset="0"/>
                        </a:rPr>
                        <a:t>Éclairage public</a:t>
                      </a:r>
                    </a:p>
                  </a:txBody>
                  <a:tcPr marL="6350" marR="6350" marT="6350" marB="0" anchor="b"/>
                </a:tc>
                <a:tc>
                  <a:txBody>
                    <a:bodyPr/>
                    <a:lstStyle/>
                    <a:p>
                      <a:pPr algn="ctr" fontAlgn="b"/>
                      <a:r>
                        <a:rPr lang="en-US" sz="1600" b="0" i="0" u="none" strike="noStrike" dirty="0">
                          <a:solidFill>
                            <a:srgbClr val="000000"/>
                          </a:solidFill>
                          <a:effectLst/>
                          <a:latin typeface="+mn-lt"/>
                        </a:rPr>
                        <a:t>14576</a:t>
                      </a:r>
                    </a:p>
                  </a:txBody>
                  <a:tcPr marL="6350" marR="6350" marT="6350" marB="0" anchor="ctr"/>
                </a:tc>
                <a:tc>
                  <a:txBody>
                    <a:bodyPr/>
                    <a:lstStyle/>
                    <a:p>
                      <a:pPr algn="ctr" fontAlgn="b"/>
                      <a:endParaRPr lang="en-US" sz="1600" b="0" i="0" u="none" strike="noStrike" dirty="0">
                        <a:solidFill>
                          <a:srgbClr val="000000"/>
                        </a:solidFill>
                        <a:effectLst/>
                        <a:latin typeface="+mn-lt"/>
                      </a:endParaRPr>
                    </a:p>
                  </a:txBody>
                  <a:tcPr marL="6350" marR="6350" marT="6350" marB="0" anchor="ctr"/>
                </a:tc>
                <a:tc>
                  <a:txBody>
                    <a:bodyPr/>
                    <a:lstStyle/>
                    <a:p>
                      <a:pPr algn="ctr" fontAlgn="b"/>
                      <a:endParaRPr lang="en-US" sz="1600" b="0" i="0" u="none" strike="noStrike" dirty="0">
                        <a:solidFill>
                          <a:srgbClr val="000000"/>
                        </a:solidFill>
                        <a:effectLst/>
                        <a:latin typeface="+mn-lt"/>
                      </a:endParaRPr>
                    </a:p>
                  </a:txBody>
                  <a:tcPr marL="6350" marR="6350" marT="6350" marB="0" anchor="ctr"/>
                </a:tc>
                <a:tc>
                  <a:txBody>
                    <a:bodyPr/>
                    <a:lstStyle/>
                    <a:p>
                      <a:pPr algn="ctr" fontAlgn="b"/>
                      <a:r>
                        <a:rPr lang="en-US" sz="1600" b="0" i="0" u="none" strike="noStrike" dirty="0">
                          <a:solidFill>
                            <a:srgbClr val="000000"/>
                          </a:solidFill>
                          <a:effectLst/>
                          <a:latin typeface="+mn-lt"/>
                        </a:rPr>
                        <a:t>3644</a:t>
                      </a:r>
                    </a:p>
                  </a:txBody>
                  <a:tcPr marL="6350" marR="6350" marT="6350" marB="0" anchor="ctr"/>
                </a:tc>
                <a:extLst>
                  <a:ext uri="{0D108BD9-81ED-4DB2-BD59-A6C34878D82A}">
                    <a16:rowId xmlns:a16="http://schemas.microsoft.com/office/drawing/2014/main" val="2931493378"/>
                  </a:ext>
                </a:extLst>
              </a:tr>
            </a:tbl>
          </a:graphicData>
        </a:graphic>
      </p:graphicFrame>
      <p:sp>
        <p:nvSpPr>
          <p:cNvPr id="12" name="Rectangle 11"/>
          <p:cNvSpPr/>
          <p:nvPr/>
        </p:nvSpPr>
        <p:spPr>
          <a:xfrm>
            <a:off x="7410450" y="830569"/>
            <a:ext cx="1200150"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Étape 1</a:t>
            </a:r>
            <a:endParaRPr lang="el-GR" sz="2400" dirty="0"/>
          </a:p>
        </p:txBody>
      </p:sp>
      <p:sp>
        <p:nvSpPr>
          <p:cNvPr id="13" name="Rectangle 12"/>
          <p:cNvSpPr/>
          <p:nvPr/>
        </p:nvSpPr>
        <p:spPr>
          <a:xfrm>
            <a:off x="184052" y="820521"/>
            <a:ext cx="2882998"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a:cs typeface="Calibri" panose="020F0502020204030204" pitchFamily="34" charset="0"/>
              </a:rPr>
              <a:t>Données disponibles</a:t>
            </a:r>
            <a:endParaRPr lang="el-GR" sz="2400" dirty="0"/>
          </a:p>
        </p:txBody>
      </p:sp>
      <p:sp>
        <p:nvSpPr>
          <p:cNvPr id="7" name="ZoneTexte 6"/>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2148807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83060" y="4114807"/>
            <a:ext cx="2347685" cy="1551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solidFill>
                  <a:schemeClr val="bg1"/>
                </a:solidFill>
              </a:rPr>
              <a:pPr/>
              <a:t>14</a:t>
            </a:fld>
            <a:endParaRPr lang="en-US">
              <a:solidFill>
                <a:schemeClr val="bg1"/>
              </a:solidFill>
            </a:endParaRPr>
          </a:p>
        </p:txBody>
      </p:sp>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fontScale="90000"/>
          </a:bodyPr>
          <a:lstStyle/>
          <a:p>
            <a:r>
              <a:rPr lang="en-US" sz="2800" dirty="0">
                <a:solidFill>
                  <a:prstClr val="black">
                    <a:lumMod val="50000"/>
                    <a:lumOff val="50000"/>
                  </a:prstClr>
                </a:solidFill>
              </a:rPr>
              <a:t>B.3.1 - ÉNERGIE FINALE PROVENANT DE SOURCES RENOUVELABLES</a:t>
            </a:r>
            <a:endParaRPr lang="it-IT" sz="2400" b="1" u="sng" dirty="0">
              <a:solidFill>
                <a:srgbClr val="1A965E"/>
              </a:solidFill>
            </a:endParaRPr>
          </a:p>
        </p:txBody>
      </p:sp>
      <p:sp>
        <p:nvSpPr>
          <p:cNvPr id="22" name="Rectangle 21"/>
          <p:cNvSpPr/>
          <p:nvPr/>
        </p:nvSpPr>
        <p:spPr>
          <a:xfrm>
            <a:off x="7658100" y="1040119"/>
            <a:ext cx="1181100"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Étape 1</a:t>
            </a:r>
            <a:endParaRPr lang="el-GR" sz="2400" dirty="0"/>
          </a:p>
        </p:txBody>
      </p:sp>
      <p:sp>
        <p:nvSpPr>
          <p:cNvPr id="13" name="Rectangle 12"/>
          <p:cNvSpPr/>
          <p:nvPr/>
        </p:nvSpPr>
        <p:spPr>
          <a:xfrm>
            <a:off x="7715250" y="2419351"/>
            <a:ext cx="1181100"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Étape 2</a:t>
            </a:r>
            <a:endParaRPr lang="el-GR" sz="2400" dirty="0"/>
          </a:p>
        </p:txBody>
      </p:sp>
      <p:sp>
        <p:nvSpPr>
          <p:cNvPr id="15" name="Rectangle 14"/>
          <p:cNvSpPr/>
          <p:nvPr/>
        </p:nvSpPr>
        <p:spPr>
          <a:xfrm>
            <a:off x="7677150" y="3599053"/>
            <a:ext cx="1143000"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Étape 3</a:t>
            </a:r>
            <a:endParaRPr lang="el-GR" sz="2400" dirty="0"/>
          </a:p>
        </p:txBody>
      </p:sp>
      <p:sp>
        <p:nvSpPr>
          <p:cNvPr id="16" name="Rectangle 15"/>
          <p:cNvSpPr/>
          <p:nvPr/>
        </p:nvSpPr>
        <p:spPr>
          <a:xfrm>
            <a:off x="259821" y="2175413"/>
            <a:ext cx="8131482" cy="1446550"/>
          </a:xfrm>
          <a:prstGeom prst="rect">
            <a:avLst/>
          </a:prstGeom>
        </p:spPr>
        <p:txBody>
          <a:bodyPr wrap="square">
            <a:spAutoFit/>
          </a:bodyPr>
          <a:lstStyle/>
          <a:p>
            <a:r>
              <a:rPr lang="en-US" sz="2200" b="1" dirty="0">
                <a:cs typeface="Calibri" panose="020F0502020204030204" pitchFamily="34" charset="0"/>
              </a:rPr>
              <a:t>Calculer la </a:t>
            </a:r>
            <a:r>
              <a:rPr lang="en-US" sz="2200" b="1" dirty="0"/>
              <a:t>consommation totale d'</a:t>
            </a:r>
            <a:r>
              <a:rPr lang="en-US" sz="2200" b="1" dirty="0" smtClean="0"/>
              <a:t>énergie </a:t>
            </a:r>
            <a:r>
              <a:rPr lang="en-US" sz="2200" b="1" dirty="0"/>
              <a:t>produite à partir de sources renouvelables dans la ville</a:t>
            </a:r>
            <a:r>
              <a:rPr lang="en-US" sz="2200" dirty="0" smtClean="0">
                <a:cs typeface="Calibri" panose="020F0502020204030204" pitchFamily="34" charset="0"/>
              </a:rPr>
              <a:t> </a:t>
            </a:r>
            <a:endParaRPr lang="en-US" sz="2200" dirty="0"/>
          </a:p>
          <a:p>
            <a:r>
              <a:rPr lang="en-US" sz="2200" dirty="0" smtClean="0">
                <a:cs typeface="Calibri" panose="020F0502020204030204" pitchFamily="34" charset="0"/>
              </a:rPr>
              <a:t>	</a:t>
            </a:r>
            <a:r>
              <a:rPr lang="el-GR" sz="2200" dirty="0" smtClean="0">
                <a:cs typeface="Calibri" panose="020F0502020204030204" pitchFamily="34" charset="0"/>
              </a:rPr>
              <a:t>(</a:t>
            </a:r>
            <a:r>
              <a:rPr lang="en-US" sz="2200" dirty="0" smtClean="0">
                <a:solidFill>
                  <a:srgbClr val="000000"/>
                </a:solidFill>
              </a:rPr>
              <a:t>50157 + 52380 + 319 + 3644</a:t>
            </a:r>
            <a:r>
              <a:rPr lang="el-GR" sz="2200" dirty="0" smtClean="0">
                <a:cs typeface="Calibri" panose="020F0502020204030204" pitchFamily="34" charset="0"/>
              </a:rPr>
              <a:t>) = </a:t>
            </a:r>
            <a:r>
              <a:rPr lang="en-US" sz="2200" b="1" dirty="0" smtClean="0">
                <a:cs typeface="Calibri" panose="020F0502020204030204" pitchFamily="34" charset="0"/>
              </a:rPr>
              <a:t>106500 MWh</a:t>
            </a:r>
          </a:p>
          <a:p>
            <a:endParaRPr lang="en-US" sz="2200" b="1" dirty="0">
              <a:cs typeface="Calibri" panose="020F0502020204030204" pitchFamily="34" charset="0"/>
            </a:endParaRPr>
          </a:p>
        </p:txBody>
      </p:sp>
      <p:sp>
        <p:nvSpPr>
          <p:cNvPr id="18" name="Rectangle 17"/>
          <p:cNvSpPr/>
          <p:nvPr/>
        </p:nvSpPr>
        <p:spPr>
          <a:xfrm>
            <a:off x="278870" y="3349130"/>
            <a:ext cx="8360083" cy="1523494"/>
          </a:xfrm>
          <a:prstGeom prst="rect">
            <a:avLst/>
          </a:prstGeom>
        </p:spPr>
        <p:txBody>
          <a:bodyPr wrap="square">
            <a:spAutoFit/>
          </a:bodyPr>
          <a:lstStyle/>
          <a:p>
            <a:pPr>
              <a:spcAft>
                <a:spcPts val="600"/>
              </a:spcAft>
            </a:pPr>
            <a:r>
              <a:rPr lang="en-US" sz="2200" b="1" dirty="0"/>
              <a:t>Calculer le pourcentage de la consommation totale d'</a:t>
            </a:r>
            <a:r>
              <a:rPr lang="en-US" sz="2200" b="1" dirty="0" smtClean="0"/>
              <a:t>énergie </a:t>
            </a:r>
          </a:p>
          <a:p>
            <a:pPr>
              <a:spcAft>
                <a:spcPts val="600"/>
              </a:spcAft>
            </a:pPr>
            <a:r>
              <a:rPr lang="en-US" sz="2200" b="1" dirty="0" smtClean="0"/>
              <a:t>produite à partir de sources renouvelables par rapport à la </a:t>
            </a:r>
            <a:r>
              <a:rPr lang="en-US" sz="2200" b="1" dirty="0"/>
              <a:t>consommation</a:t>
            </a:r>
            <a:r>
              <a:rPr lang="en-US" sz="2200" b="1" dirty="0" smtClean="0"/>
              <a:t> totale d'énergie finale</a:t>
            </a:r>
            <a:r>
              <a:rPr lang="en-US" sz="2200" b="1" dirty="0"/>
              <a:t> de la ville (SER et conventionnelle)</a:t>
            </a:r>
            <a:endParaRPr lang="el-GR" sz="2200" dirty="0"/>
          </a:p>
        </p:txBody>
      </p:sp>
      <p:sp>
        <p:nvSpPr>
          <p:cNvPr id="19" name="TextBox 18"/>
          <p:cNvSpPr txBox="1"/>
          <p:nvPr/>
        </p:nvSpPr>
        <p:spPr>
          <a:xfrm>
            <a:off x="818059" y="4983947"/>
            <a:ext cx="1893013" cy="461665"/>
          </a:xfrm>
          <a:prstGeom prst="rect">
            <a:avLst/>
          </a:prstGeom>
          <a:noFill/>
        </p:spPr>
        <p:txBody>
          <a:bodyPr wrap="square" rtlCol="0">
            <a:spAutoFit/>
          </a:bodyPr>
          <a:lstStyle/>
          <a:p>
            <a:r>
              <a:rPr lang="en-US" sz="2400" b="1" dirty="0">
                <a:cs typeface="Calibri" panose="020F0502020204030204" pitchFamily="34" charset="0"/>
              </a:rPr>
              <a:t>106 500 MWh </a:t>
            </a:r>
            <a:endParaRPr lang="en-US" sz="2400" u="sng" baseline="-25000" dirty="0"/>
          </a:p>
        </p:txBody>
      </p:sp>
      <p:sp>
        <p:nvSpPr>
          <p:cNvPr id="20" name="TextBox 19"/>
          <p:cNvSpPr txBox="1"/>
          <p:nvPr/>
        </p:nvSpPr>
        <p:spPr>
          <a:xfrm>
            <a:off x="3114599" y="5010698"/>
            <a:ext cx="2055371" cy="461665"/>
          </a:xfrm>
          <a:prstGeom prst="rect">
            <a:avLst/>
          </a:prstGeom>
          <a:noFill/>
        </p:spPr>
        <p:txBody>
          <a:bodyPr wrap="none" rtlCol="0">
            <a:spAutoFit/>
          </a:bodyPr>
          <a:lstStyle/>
          <a:p>
            <a:r>
              <a:rPr lang="en-US" sz="2400" b="1" dirty="0">
                <a:cs typeface="Calibri" panose="020F0502020204030204" pitchFamily="34" charset="0"/>
              </a:rPr>
              <a:t>1200125 MWh</a:t>
            </a:r>
            <a:endParaRPr lang="en-US" sz="2400" baseline="30000" dirty="0">
              <a:cs typeface="Calibri" panose="020F0502020204030204" pitchFamily="34" charset="0"/>
            </a:endParaRPr>
          </a:p>
        </p:txBody>
      </p:sp>
      <p:sp>
        <p:nvSpPr>
          <p:cNvPr id="21" name="Rectangle 20"/>
          <p:cNvSpPr/>
          <p:nvPr/>
        </p:nvSpPr>
        <p:spPr>
          <a:xfrm>
            <a:off x="6929138" y="4965976"/>
            <a:ext cx="710451" cy="5232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p>
            <a:r>
              <a:rPr lang="en-US" sz="2800" b="1" u="sng" dirty="0" smtClean="0">
                <a:solidFill>
                  <a:srgbClr val="FF0000"/>
                </a:solidFill>
                <a:effectLst>
                  <a:outerShdw blurRad="38100" dist="38100" dir="2700000" algn="tl">
                    <a:srgbClr val="000000">
                      <a:alpha val="43137"/>
                    </a:srgbClr>
                  </a:outerShdw>
                </a:effectLst>
              </a:rPr>
              <a:t>9 %</a:t>
            </a:r>
            <a:endParaRPr lang="en-US" sz="2800" b="1" u="sng" baseline="30000" dirty="0">
              <a:solidFill>
                <a:srgbClr val="FF0000"/>
              </a:solidFill>
              <a:effectLst>
                <a:outerShdw blurRad="38100" dist="38100" dir="2700000" algn="tl">
                  <a:srgbClr val="000000">
                    <a:alpha val="43137"/>
                  </a:srgbClr>
                </a:outerShdw>
              </a:effectLst>
            </a:endParaRPr>
          </a:p>
        </p:txBody>
      </p:sp>
      <p:sp>
        <p:nvSpPr>
          <p:cNvPr id="23" name="Double Bracket 22"/>
          <p:cNvSpPr/>
          <p:nvPr/>
        </p:nvSpPr>
        <p:spPr>
          <a:xfrm>
            <a:off x="818059" y="5031388"/>
            <a:ext cx="4348369" cy="485732"/>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24" name="Multiply 23"/>
          <p:cNvSpPr/>
          <p:nvPr/>
        </p:nvSpPr>
        <p:spPr>
          <a:xfrm>
            <a:off x="5215744" y="5040395"/>
            <a:ext cx="301841" cy="417250"/>
          </a:xfrm>
          <a:prstGeom prst="mathMultiply">
            <a:avLst/>
          </a:prstGeom>
          <a:solidFill>
            <a:srgbClr val="C0000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5400" b="1" dirty="0">
              <a:effectLst>
                <a:outerShdw blurRad="38100" dist="38100" dir="2700000" algn="tl">
                  <a:srgbClr val="000000">
                    <a:alpha val="43137"/>
                  </a:srgbClr>
                </a:outerShdw>
              </a:effectLst>
            </a:endParaRPr>
          </a:p>
        </p:txBody>
      </p:sp>
      <p:sp>
        <p:nvSpPr>
          <p:cNvPr id="25" name="Rectangle 24"/>
          <p:cNvSpPr/>
          <p:nvPr/>
        </p:nvSpPr>
        <p:spPr>
          <a:xfrm>
            <a:off x="5499258" y="5018188"/>
            <a:ext cx="651140" cy="461665"/>
          </a:xfrm>
          <a:prstGeom prst="rect">
            <a:avLst/>
          </a:prstGeom>
        </p:spPr>
        <p:txBody>
          <a:bodyPr wrap="none">
            <a:spAutoFit/>
          </a:bodyPr>
          <a:lstStyle/>
          <a:p>
            <a:r>
              <a:rPr lang="en-US" sz="2400" dirty="0" smtClean="0"/>
              <a:t>100</a:t>
            </a:r>
            <a:endParaRPr lang="el-GR" sz="2400" dirty="0"/>
          </a:p>
        </p:txBody>
      </p:sp>
      <p:sp>
        <p:nvSpPr>
          <p:cNvPr id="26" name="Equal 25"/>
          <p:cNvSpPr/>
          <p:nvPr/>
        </p:nvSpPr>
        <p:spPr>
          <a:xfrm>
            <a:off x="6154460" y="5088988"/>
            <a:ext cx="457200" cy="320064"/>
          </a:xfrm>
          <a:prstGeom prst="mathEqual">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27" name="Division 26"/>
          <p:cNvSpPr/>
          <p:nvPr/>
        </p:nvSpPr>
        <p:spPr>
          <a:xfrm>
            <a:off x="2586688" y="5026166"/>
            <a:ext cx="608120" cy="377226"/>
          </a:xfrm>
          <a:prstGeom prst="mathDivide">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0" name="Rectangle 29"/>
          <p:cNvSpPr/>
          <p:nvPr/>
        </p:nvSpPr>
        <p:spPr>
          <a:xfrm>
            <a:off x="244345" y="747583"/>
            <a:ext cx="8040633" cy="1446550"/>
          </a:xfrm>
          <a:prstGeom prst="rect">
            <a:avLst/>
          </a:prstGeom>
        </p:spPr>
        <p:txBody>
          <a:bodyPr wrap="square">
            <a:spAutoFit/>
          </a:bodyPr>
          <a:lstStyle/>
          <a:p>
            <a:r>
              <a:rPr lang="en-US" sz="2200" b="1" dirty="0">
                <a:cs typeface="Calibri" panose="020F0502020204030204" pitchFamily="34" charset="0"/>
              </a:rPr>
              <a:t>Calculer </a:t>
            </a:r>
            <a:r>
              <a:rPr lang="el-GR" sz="2200" b="1" dirty="0" smtClean="0"/>
              <a:t>la </a:t>
            </a:r>
            <a:r>
              <a:rPr lang="en-US" sz="2200" b="1" dirty="0"/>
              <a:t>consommation </a:t>
            </a:r>
            <a:r>
              <a:rPr lang="el-GR" sz="2200" b="1" dirty="0"/>
              <a:t>totale</a:t>
            </a:r>
            <a:r>
              <a:rPr lang="en-US" sz="2200" b="1" dirty="0"/>
              <a:t> d'énergie finale de la ville </a:t>
            </a:r>
            <a:r>
              <a:rPr lang="en-GB" sz="2200" dirty="0"/>
              <a:t>(</a:t>
            </a:r>
            <a:r>
              <a:rPr lang="en-GB" sz="2200" dirty="0" smtClean="0"/>
              <a:t>conventionnelle</a:t>
            </a:r>
            <a:r>
              <a:rPr lang="el-GR" sz="2200" dirty="0" smtClean="0"/>
              <a:t> et </a:t>
            </a:r>
            <a:r>
              <a:rPr lang="en-GB" sz="2200" dirty="0" smtClean="0"/>
              <a:t>SER)</a:t>
            </a:r>
            <a:r>
              <a:rPr lang="en-US" sz="2200" dirty="0" smtClean="0">
                <a:cs typeface="Calibri" panose="020F0502020204030204" pitchFamily="34" charset="0"/>
              </a:rPr>
              <a:t> </a:t>
            </a:r>
            <a:endParaRPr lang="en-US" sz="2200" dirty="0"/>
          </a:p>
          <a:p>
            <a:pPr algn="ctr" fontAlgn="b"/>
            <a:r>
              <a:rPr lang="el-GR" sz="2200" dirty="0" smtClean="0">
                <a:cs typeface="Calibri" panose="020F0502020204030204" pitchFamily="34" charset="0"/>
              </a:rPr>
              <a:t>(334379 + 50157 + 261900 + 52380 + 6377 + 319 + 476394</a:t>
            </a:r>
            <a:endParaRPr lang="en-US" sz="2200" dirty="0"/>
          </a:p>
          <a:p>
            <a:pPr algn="ctr" fontAlgn="b"/>
            <a:r>
              <a:rPr lang="en-US" sz="2200" dirty="0" smtClean="0">
                <a:solidFill>
                  <a:srgbClr val="000000"/>
                </a:solidFill>
              </a:rPr>
              <a:t>14576 + 3644</a:t>
            </a:r>
            <a:r>
              <a:rPr lang="el-GR" sz="2200" dirty="0" smtClean="0">
                <a:cs typeface="Calibri" panose="020F0502020204030204" pitchFamily="34" charset="0"/>
              </a:rPr>
              <a:t>) </a:t>
            </a:r>
            <a:r>
              <a:rPr lang="el-GR" sz="2200" dirty="0">
                <a:cs typeface="Calibri" panose="020F0502020204030204" pitchFamily="34" charset="0"/>
              </a:rPr>
              <a:t>= </a:t>
            </a:r>
            <a:r>
              <a:rPr lang="el-GR" sz="2200" b="1" dirty="0">
                <a:cs typeface="Calibri" panose="020F0502020204030204" pitchFamily="34" charset="0"/>
              </a:rPr>
              <a:t>1200125 </a:t>
            </a:r>
            <a:r>
              <a:rPr lang="en-US" sz="2200" b="1" dirty="0">
                <a:cs typeface="Calibri" panose="020F0502020204030204" pitchFamily="34" charset="0"/>
              </a:rPr>
              <a:t>MWh</a:t>
            </a:r>
          </a:p>
        </p:txBody>
      </p:sp>
      <p:sp>
        <p:nvSpPr>
          <p:cNvPr id="28" name="ZoneTexte 27"/>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36921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en-US" b="1" dirty="0">
                <a:cs typeface="Calibri" panose="020F0502020204030204" pitchFamily="34" charset="0"/>
              </a:rPr>
              <a:t>EXERCICE PHYSIQUE</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fontScale="90000"/>
          </a:bodyPr>
          <a:lstStyle/>
          <a:p>
            <a:r>
              <a:rPr lang="en-US" sz="2800" dirty="0">
                <a:solidFill>
                  <a:prstClr val="black">
                    <a:lumMod val="50000"/>
                    <a:lumOff val="50000"/>
                  </a:prstClr>
                </a:solidFill>
              </a:rPr>
              <a:t>B.3.1 - ÉNERGIE FINALE PROVENANT DE SOURCES RENOUVELABLES</a:t>
            </a:r>
            <a:endParaRPr lang="it-IT" sz="1600" b="1" dirty="0">
              <a:solidFill>
                <a:srgbClr val="00B050"/>
              </a:solidFill>
            </a:endParaRPr>
          </a:p>
        </p:txBody>
      </p:sp>
      <p:sp>
        <p:nvSpPr>
          <p:cNvPr id="4"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4580"/>
            <a:ext cx="2133600" cy="293420"/>
          </a:xfrm>
        </p:spPr>
        <p:txBody>
          <a:bodyPr/>
          <a:lstStyle/>
          <a:p>
            <a:fld id="{243FB592-B9A9-49AA-A86F-4031F7B97808}" type="slidenum">
              <a:rPr lang="en-US" smtClean="0">
                <a:solidFill>
                  <a:schemeClr val="bg1"/>
                </a:solidFill>
              </a:rPr>
              <a:pPr/>
              <a:t>15</a:t>
            </a:fld>
            <a:endParaRPr lang="en-US" dirty="0">
              <a:solidFill>
                <a:schemeClr val="bg1"/>
              </a:solidFill>
            </a:endParaRPr>
          </a:p>
        </p:txBody>
      </p:sp>
      <p:sp>
        <p:nvSpPr>
          <p:cNvPr id="5" name="ZoneTexte 4"/>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40735237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pPr/>
              <a:t>16</a:t>
            </a:fld>
            <a:endParaRPr lang="en-US">
              <a:solidFill>
                <a:schemeClr val="bg1"/>
              </a:solidFill>
            </a:endParaRPr>
          </a:p>
        </p:txBody>
      </p:sp>
      <p:sp>
        <p:nvSpPr>
          <p:cNvPr id="1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fontScale="90000"/>
          </a:bodyPr>
          <a:lstStyle/>
          <a:p>
            <a:r>
              <a:rPr lang="en-US" sz="2800" dirty="0">
                <a:solidFill>
                  <a:prstClr val="black">
                    <a:lumMod val="50000"/>
                    <a:lumOff val="50000"/>
                  </a:prstClr>
                </a:solidFill>
              </a:rPr>
              <a:t>B.3.1 - ÉNERGIE FINALE PROVENANT DE SOURCES RENOUVELABLES</a:t>
            </a:r>
            <a:endParaRPr lang="it-IT" sz="1600" b="1" dirty="0">
              <a:solidFill>
                <a:srgbClr val="00B050"/>
              </a:solidFill>
            </a:endParaRPr>
          </a:p>
        </p:txBody>
      </p:sp>
      <p:grpSp>
        <p:nvGrpSpPr>
          <p:cNvPr id="13" name="Group 12"/>
          <p:cNvGrpSpPr/>
          <p:nvPr/>
        </p:nvGrpSpPr>
        <p:grpSpPr>
          <a:xfrm>
            <a:off x="495299" y="3842386"/>
            <a:ext cx="8344373" cy="1510664"/>
            <a:chOff x="510218" y="3752469"/>
            <a:chExt cx="8344373" cy="1510664"/>
          </a:xfrm>
        </p:grpSpPr>
        <p:sp>
          <p:nvSpPr>
            <p:cNvPr id="14" name="Segnaposto contenuto 2">
              <a:extLst>
                <a:ext uri="{FF2B5EF4-FFF2-40B4-BE49-F238E27FC236}">
                  <a16:creationId xmlns:a16="http://schemas.microsoft.com/office/drawing/2014/main" id="{86F2EB93-A63A-4210-B86A-E5FCAD7D8D7F}"/>
                </a:ext>
              </a:extLst>
            </p:cNvPr>
            <p:cNvSpPr txBox="1">
              <a:spLocks/>
            </p:cNvSpPr>
            <p:nvPr/>
          </p:nvSpPr>
          <p:spPr>
            <a:xfrm>
              <a:off x="510218" y="3752469"/>
              <a:ext cx="8344373" cy="1510664"/>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a:spcBef>
                  <a:spcPts val="0"/>
                </a:spcBef>
                <a:spcAft>
                  <a:spcPts val="600"/>
                </a:spcAft>
                <a:buNone/>
              </a:pPr>
              <a:r>
                <a:rPr lang="en-US" sz="2000" b="1" dirty="0"/>
                <a:t>	Calculer le ratio en </a:t>
              </a:r>
              <a:r>
                <a:rPr lang="el-GR" sz="2000" b="1" dirty="0" err="1"/>
                <a:t>pourcentage</a:t>
              </a:r>
              <a:r>
                <a:rPr lang="en-US" sz="2000" b="1" dirty="0"/>
                <a:t> de la consommation totale d'énergie d'utilisation finale produite à partir de sources renouvelables </a:t>
              </a:r>
              <a:endParaRPr lang="en-US" sz="2000" b="1" dirty="0" smtClean="0"/>
            </a:p>
            <a:p>
              <a:pPr marL="0" indent="0" algn="r">
                <a:spcBef>
                  <a:spcPts val="0"/>
                </a:spcBef>
                <a:spcAft>
                  <a:spcPts val="600"/>
                </a:spcAft>
                <a:buNone/>
              </a:pPr>
              <a:r>
                <a:rPr lang="en-US" sz="2000" dirty="0" smtClean="0"/>
                <a:t>par </a:t>
              </a:r>
              <a:r>
                <a:rPr lang="en-US" sz="2000" dirty="0"/>
                <a:t>rapport à la </a:t>
              </a:r>
              <a:r>
                <a:rPr lang="en-US" sz="2000" b="1" dirty="0"/>
                <a:t>consommation </a:t>
              </a:r>
              <a:r>
                <a:rPr lang="el-GR" sz="2000" b="1" dirty="0"/>
                <a:t>totale d'</a:t>
              </a:r>
              <a:r>
                <a:rPr lang="en-US" sz="2000" b="1" dirty="0"/>
                <a:t>énergie finale de la ville </a:t>
              </a:r>
              <a:endParaRPr lang="en-US" sz="2000" b="1" dirty="0" smtClean="0"/>
            </a:p>
            <a:p>
              <a:pPr marL="0" indent="0" algn="r">
                <a:spcBef>
                  <a:spcPts val="0"/>
                </a:spcBef>
                <a:spcAft>
                  <a:spcPts val="600"/>
                </a:spcAft>
                <a:buNone/>
              </a:pPr>
              <a:r>
                <a:rPr lang="en-GB" sz="2000" dirty="0" smtClean="0"/>
                <a:t>(</a:t>
              </a:r>
              <a:r>
                <a:rPr lang="en-GB" sz="2000" dirty="0"/>
                <a:t>SER et énergies conventionnelles)</a:t>
              </a:r>
              <a:r>
                <a:rPr lang="en-US" sz="2000" dirty="0" smtClean="0"/>
                <a:t>.</a:t>
              </a:r>
              <a:r>
                <a:rPr lang="en-US" sz="2000" b="1" dirty="0" smtClean="0"/>
                <a:t>	</a:t>
              </a:r>
              <a:r>
                <a:rPr lang="en-US" sz="2000" dirty="0" smtClean="0"/>
                <a:t>.</a:t>
              </a:r>
              <a:endParaRPr lang="en-US" sz="2000" b="1"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8650" y="387590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6" name="Segnaposto contenuto 2">
            <a:extLst>
              <a:ext uri="{FF2B5EF4-FFF2-40B4-BE49-F238E27FC236}">
                <a16:creationId xmlns:a16="http://schemas.microsoft.com/office/drawing/2014/main" id="{86F2EB93-A63A-4210-B86A-E5FCAD7D8D7F}"/>
              </a:ext>
            </a:extLst>
          </p:cNvPr>
          <p:cNvSpPr txBox="1">
            <a:spLocks/>
          </p:cNvSpPr>
          <p:nvPr/>
        </p:nvSpPr>
        <p:spPr>
          <a:xfrm>
            <a:off x="457200" y="958293"/>
            <a:ext cx="8234039" cy="1968988"/>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600"/>
              </a:spcBef>
              <a:spcAft>
                <a:spcPts val="1200"/>
              </a:spcAft>
              <a:buNone/>
            </a:pPr>
            <a:r>
              <a:rPr lang="en-US" sz="2200" dirty="0">
                <a:cs typeface="Calibri" panose="020F0502020204030204" pitchFamily="34" charset="0"/>
              </a:rPr>
              <a:t>Une petite ville a une superficie totale de </a:t>
            </a:r>
            <a:r>
              <a:rPr lang="el-GR" sz="2200" dirty="0">
                <a:cs typeface="Calibri" panose="020F0502020204030204" pitchFamily="34" charset="0"/>
              </a:rPr>
              <a:t>10</a:t>
            </a:r>
            <a:r>
              <a:rPr lang="en-US" sz="2200" dirty="0">
                <a:cs typeface="Calibri" panose="020F0502020204030204" pitchFamily="34" charset="0"/>
              </a:rPr>
              <a:t>,</a:t>
            </a:r>
            <a:r>
              <a:rPr lang="el-GR" sz="2200" dirty="0">
                <a:cs typeface="Calibri" panose="020F0502020204030204" pitchFamily="34" charset="0"/>
              </a:rPr>
              <a:t>4</a:t>
            </a:r>
            <a:r>
              <a:rPr lang="en-US" sz="2200" dirty="0">
                <a:cs typeface="Calibri" panose="020F0502020204030204" pitchFamily="34" charset="0"/>
              </a:rPr>
              <a:t> kilomètres carrés et </a:t>
            </a:r>
            <a:r>
              <a:rPr lang="el-GR" sz="2200" dirty="0">
                <a:cs typeface="Calibri" panose="020F0502020204030204" pitchFamily="34" charset="0"/>
              </a:rPr>
              <a:t>44</a:t>
            </a:r>
            <a:r>
              <a:rPr lang="en-US" sz="2200" dirty="0">
                <a:cs typeface="Calibri" panose="020F0502020204030204" pitchFamily="34" charset="0"/>
              </a:rPr>
              <a:t> 500 habitants. La consommation finale d'énergie provenant de sources conventionnelles et renouvelables est disponible pour tous les secteurs. </a:t>
            </a:r>
            <a:r>
              <a:rPr lang="en-US" sz="2200" dirty="0" smtClean="0">
                <a:cs typeface="Calibri" panose="020F0502020204030204" pitchFamily="34" charset="0"/>
              </a:rPr>
              <a:t>Dans le </a:t>
            </a:r>
            <a:r>
              <a:rPr lang="en-US" sz="2200" dirty="0">
                <a:cs typeface="Calibri" panose="020F0502020204030204" pitchFamily="34" charset="0"/>
              </a:rPr>
              <a:t>secteur public, </a:t>
            </a:r>
            <a:r>
              <a:rPr lang="en-US" sz="2200" dirty="0" smtClean="0">
                <a:cs typeface="Calibri" panose="020F0502020204030204" pitchFamily="34" charset="0"/>
              </a:rPr>
              <a:t>20</a:t>
            </a:r>
            <a:r>
              <a:rPr lang="en-US" sz="2200" dirty="0">
                <a:cs typeface="Calibri" panose="020F0502020204030204" pitchFamily="34" charset="0"/>
              </a:rPr>
              <a:t> % de l'</a:t>
            </a:r>
            <a:r>
              <a:rPr lang="en-US" sz="2200" dirty="0" smtClean="0">
                <a:cs typeface="Calibri" panose="020F0502020204030204" pitchFamily="34" charset="0"/>
              </a:rPr>
              <a:t>électricité consommée provient de </a:t>
            </a:r>
            <a:r>
              <a:rPr lang="en-US" sz="2200" dirty="0">
                <a:cs typeface="Calibri" panose="020F0502020204030204" pitchFamily="34" charset="0"/>
              </a:rPr>
              <a:t>sources renouvelables. </a:t>
            </a:r>
            <a:r>
              <a:rPr lang="en-US" sz="2200" dirty="0" smtClean="0">
                <a:cs typeface="Calibri" panose="020F0502020204030204" pitchFamily="34" charset="0"/>
              </a:rPr>
              <a:t>Dans les bâtiments non résidentiels, 12</a:t>
            </a:r>
            <a:r>
              <a:rPr lang="en-US" sz="2200" dirty="0">
                <a:cs typeface="Calibri" panose="020F0502020204030204" pitchFamily="34" charset="0"/>
              </a:rPr>
              <a:t> % de l'</a:t>
            </a:r>
            <a:r>
              <a:rPr lang="en-US" sz="2200" dirty="0" smtClean="0">
                <a:cs typeface="Calibri" panose="020F0502020204030204" pitchFamily="34" charset="0"/>
              </a:rPr>
              <a:t>électricité consommée </a:t>
            </a:r>
            <a:r>
              <a:rPr lang="en-US" sz="2200" dirty="0">
                <a:cs typeface="Calibri" panose="020F0502020204030204" pitchFamily="34" charset="0"/>
              </a:rPr>
              <a:t>provient de </a:t>
            </a:r>
            <a:r>
              <a:rPr lang="en-US" sz="2200" dirty="0" smtClean="0">
                <a:cs typeface="Calibri" panose="020F0502020204030204" pitchFamily="34" charset="0"/>
              </a:rPr>
              <a:t>SER, tandis que 15 % de l'énergie thermique dans les bâtiments résidentiels provient de SER. </a:t>
            </a:r>
            <a:endParaRPr lang="en-US" sz="2200" dirty="0">
              <a:cs typeface="Calibri" panose="020F0502020204030204" pitchFamily="34" charset="0"/>
            </a:endParaRPr>
          </a:p>
        </p:txBody>
      </p:sp>
      <p:sp>
        <p:nvSpPr>
          <p:cNvPr id="8" name="ZoneTexte 7"/>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11293820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17</a:t>
            </a:fld>
            <a:endParaRPr lang="en-US">
              <a:solidFill>
                <a:schemeClr val="bg1"/>
              </a:solidFill>
            </a:endParaRPr>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fontScale="90000"/>
          </a:bodyPr>
          <a:lstStyle/>
          <a:p>
            <a:r>
              <a:rPr lang="en-US" sz="2800" dirty="0">
                <a:solidFill>
                  <a:prstClr val="black">
                    <a:lumMod val="50000"/>
                    <a:lumOff val="50000"/>
                  </a:prstClr>
                </a:solidFill>
              </a:rPr>
              <a:t>B.3.1 - ÉNERGIE FINALE PROVENANT DE SOURCES RENOUVELABLES</a:t>
            </a:r>
            <a:endParaRPr lang="it-IT" sz="2400" b="1" u="sng" dirty="0">
              <a:solidFill>
                <a:srgbClr val="1A965E"/>
              </a:solidFill>
            </a:endParaRPr>
          </a:p>
        </p:txBody>
      </p:sp>
      <p:sp>
        <p:nvSpPr>
          <p:cNvPr id="13" name="Rectangle 12"/>
          <p:cNvSpPr/>
          <p:nvPr/>
        </p:nvSpPr>
        <p:spPr>
          <a:xfrm>
            <a:off x="184052" y="820521"/>
            <a:ext cx="278774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a:cs typeface="Calibri" panose="020F0502020204030204" pitchFamily="34" charset="0"/>
              </a:rPr>
              <a:t>Données disponibles</a:t>
            </a:r>
            <a:endParaRPr lang="el-GR" sz="2400" dirty="0"/>
          </a:p>
        </p:txBody>
      </p:sp>
      <p:graphicFrame>
        <p:nvGraphicFramePr>
          <p:cNvPr id="7" name="Table 6"/>
          <p:cNvGraphicFramePr>
            <a:graphicFrameLocks noGrp="1"/>
          </p:cNvGraphicFramePr>
          <p:nvPr>
            <p:extLst>
              <p:ext uri="{D42A27DB-BD31-4B8C-83A1-F6EECF244321}">
                <p14:modId xmlns:p14="http://schemas.microsoft.com/office/powerpoint/2010/main" val="2360527843"/>
              </p:ext>
            </p:extLst>
          </p:nvPr>
        </p:nvGraphicFramePr>
        <p:xfrm>
          <a:off x="1427466" y="1506692"/>
          <a:ext cx="6289067" cy="3583940"/>
        </p:xfrm>
        <a:graphic>
          <a:graphicData uri="http://schemas.openxmlformats.org/drawingml/2006/table">
            <a:tbl>
              <a:tblPr firstRow="1" bandRow="1">
                <a:tableStyleId>{F5AB1C69-6EDB-4FF4-983F-18BD219EF322}</a:tableStyleId>
              </a:tblPr>
              <a:tblGrid>
                <a:gridCol w="2260265">
                  <a:extLst>
                    <a:ext uri="{9D8B030D-6E8A-4147-A177-3AD203B41FA5}">
                      <a16:colId xmlns:a16="http://schemas.microsoft.com/office/drawing/2014/main" val="3792707615"/>
                    </a:ext>
                  </a:extLst>
                </a:gridCol>
                <a:gridCol w="1342934">
                  <a:extLst>
                    <a:ext uri="{9D8B030D-6E8A-4147-A177-3AD203B41FA5}">
                      <a16:colId xmlns:a16="http://schemas.microsoft.com/office/drawing/2014/main" val="554504854"/>
                    </a:ext>
                  </a:extLst>
                </a:gridCol>
                <a:gridCol w="1342934">
                  <a:extLst>
                    <a:ext uri="{9D8B030D-6E8A-4147-A177-3AD203B41FA5}">
                      <a16:colId xmlns:a16="http://schemas.microsoft.com/office/drawing/2014/main" val="1971917135"/>
                    </a:ext>
                  </a:extLst>
                </a:gridCol>
                <a:gridCol w="1342934">
                  <a:extLst>
                    <a:ext uri="{9D8B030D-6E8A-4147-A177-3AD203B41FA5}">
                      <a16:colId xmlns:a16="http://schemas.microsoft.com/office/drawing/2014/main" val="3935969409"/>
                    </a:ext>
                  </a:extLst>
                </a:gridCol>
              </a:tblGrid>
              <a:tr h="370840">
                <a:tc rowSpan="2">
                  <a:txBody>
                    <a:bodyPr/>
                    <a:lstStyle/>
                    <a:p>
                      <a:endParaRPr lang="en-GB" sz="1600" dirty="0">
                        <a:latin typeface="+mn-lt"/>
                      </a:endParaRPr>
                    </a:p>
                  </a:txBody>
                  <a:tcPr/>
                </a:tc>
                <a:tc gridSpan="3">
                  <a:txBody>
                    <a:bodyPr/>
                    <a:lstStyle/>
                    <a:p>
                      <a:pPr algn="ctr" fontAlgn="b"/>
                      <a:r>
                        <a:rPr lang="en-US" sz="1600" b="0" i="0" u="none" strike="noStrike" dirty="0" smtClean="0">
                          <a:solidFill>
                            <a:srgbClr val="000000"/>
                          </a:solidFill>
                          <a:effectLst/>
                          <a:latin typeface="+mn-lt"/>
                        </a:rPr>
                        <a:t>Consommation finale (MWh)</a:t>
                      </a:r>
                      <a:endParaRPr lang="en-GB" sz="1600" b="0" i="0" u="none" strike="noStrike" dirty="0">
                        <a:solidFill>
                          <a:srgbClr val="000000"/>
                        </a:solidFill>
                        <a:effectLst/>
                        <a:latin typeface="+mn-lt"/>
                      </a:endParaRPr>
                    </a:p>
                  </a:txBody>
                  <a:tcPr marL="6350" marR="6350" marT="6350" marB="0" anchor="ctr"/>
                </a:tc>
                <a:tc hMerge="1">
                  <a:txBody>
                    <a:bodyPr/>
                    <a:lstStyle/>
                    <a:p>
                      <a:pPr algn="ctr" fontAlgn="b"/>
                      <a:endParaRPr lang="en-GB" sz="1600" b="0" i="0" u="none" strike="noStrike" dirty="0">
                        <a:solidFill>
                          <a:srgbClr val="000000"/>
                        </a:solidFill>
                        <a:effectLst/>
                        <a:latin typeface="+mn-lt"/>
                      </a:endParaRPr>
                    </a:p>
                  </a:txBody>
                  <a:tcPr marL="6350" marR="6350" marT="6350" marB="0" anchor="ctr"/>
                </a:tc>
                <a:tc hMerge="1">
                  <a:txBody>
                    <a:bodyPr/>
                    <a:lstStyle/>
                    <a:p>
                      <a:pPr algn="ctr" fontAlgn="b"/>
                      <a:endParaRPr lang="en-GB" sz="1600" b="0" i="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val="35583810"/>
                  </a:ext>
                </a:extLst>
              </a:tr>
              <a:tr h="370840">
                <a:tc vMerge="1">
                  <a:txBody>
                    <a:bodyPr/>
                    <a:lstStyle/>
                    <a:p>
                      <a:endParaRPr lang="en-GB" sz="1600" dirty="0">
                        <a:latin typeface="+mn-lt"/>
                      </a:endParaRPr>
                    </a:p>
                  </a:txBody>
                  <a:tcPr>
                    <a:solidFill>
                      <a:schemeClr val="accent3"/>
                    </a:solidFill>
                  </a:tcPr>
                </a:tc>
                <a:tc>
                  <a:txBody>
                    <a:bodyPr/>
                    <a:lstStyle/>
                    <a:p>
                      <a:pPr algn="ctr" fontAlgn="b"/>
                      <a:r>
                        <a:rPr lang="en-GB" sz="1600" b="0" i="0" u="none" strike="noStrike" dirty="0">
                          <a:solidFill>
                            <a:srgbClr val="000000"/>
                          </a:solidFill>
                          <a:effectLst/>
                          <a:latin typeface="+mn-lt"/>
                        </a:rPr>
                        <a:t>Électricité </a:t>
                      </a:r>
                    </a:p>
                  </a:txBody>
                  <a:tcPr marL="6350" marR="6350" marT="6350" marB="0" anchor="ctr">
                    <a:solidFill>
                      <a:schemeClr val="accent3"/>
                    </a:solidFill>
                  </a:tcPr>
                </a:tc>
                <a:tc>
                  <a:txBody>
                    <a:bodyPr/>
                    <a:lstStyle/>
                    <a:p>
                      <a:pPr algn="ctr" fontAlgn="b"/>
                      <a:r>
                        <a:rPr lang="en-GB" sz="1600" b="0" i="0" u="none" strike="noStrike" dirty="0" smtClean="0">
                          <a:solidFill>
                            <a:srgbClr val="000000"/>
                          </a:solidFill>
                          <a:effectLst/>
                          <a:latin typeface="+mn-lt"/>
                        </a:rPr>
                        <a:t>Fioul </a:t>
                      </a:r>
                      <a:endParaRPr lang="en-GB" sz="1600" b="0" i="0" u="none" strike="noStrike" dirty="0">
                        <a:solidFill>
                          <a:srgbClr val="000000"/>
                        </a:solidFill>
                        <a:effectLst/>
                        <a:latin typeface="+mn-lt"/>
                      </a:endParaRPr>
                    </a:p>
                  </a:txBody>
                  <a:tcPr marL="6350" marR="6350" marT="6350" marB="0" anchor="ctr">
                    <a:solidFill>
                      <a:schemeClr val="accent3"/>
                    </a:solidFill>
                  </a:tcPr>
                </a:tc>
                <a:tc>
                  <a:txBody>
                    <a:bodyPr/>
                    <a:lstStyle/>
                    <a:p>
                      <a:pPr algn="ctr" fontAlgn="b"/>
                      <a:r>
                        <a:rPr lang="en-GB" sz="1600" b="0" i="0" u="none" strike="noStrike" dirty="0" smtClean="0">
                          <a:solidFill>
                            <a:srgbClr val="000000"/>
                          </a:solidFill>
                          <a:effectLst/>
                          <a:latin typeface="+mn-lt"/>
                        </a:rPr>
                        <a:t>Essence</a:t>
                      </a:r>
                      <a:endParaRPr lang="en-GB" sz="1600" b="0" i="0" u="none" strike="noStrike" dirty="0">
                        <a:solidFill>
                          <a:srgbClr val="000000"/>
                        </a:solidFill>
                        <a:effectLst/>
                        <a:latin typeface="+mn-lt"/>
                      </a:endParaRPr>
                    </a:p>
                  </a:txBody>
                  <a:tcPr marL="6350" marR="6350" marT="6350" marB="0" anchor="ctr">
                    <a:solidFill>
                      <a:schemeClr val="accent3"/>
                    </a:solidFill>
                  </a:tcPr>
                </a:tc>
                <a:extLst>
                  <a:ext uri="{0D108BD9-81ED-4DB2-BD59-A6C34878D82A}">
                    <a16:rowId xmlns:a16="http://schemas.microsoft.com/office/drawing/2014/main" val="121800895"/>
                  </a:ext>
                </a:extLst>
              </a:tr>
              <a:tr h="370840">
                <a:tc>
                  <a:txBody>
                    <a:bodyPr/>
                    <a:lstStyle/>
                    <a:p>
                      <a:pPr algn="l" fontAlgn="b"/>
                      <a:r>
                        <a:rPr lang="en-GB" sz="1600" b="0" i="0" u="none" strike="noStrike" dirty="0" smtClean="0">
                          <a:solidFill>
                            <a:srgbClr val="000000"/>
                          </a:solidFill>
                          <a:effectLst/>
                          <a:latin typeface="+mn-lt"/>
                        </a:rPr>
                        <a:t>Bâtiments et infrastructures </a:t>
                      </a:r>
                      <a:r>
                        <a:rPr lang="en-GB" sz="1600" b="0" i="0" u="none" strike="noStrike" dirty="0">
                          <a:solidFill>
                            <a:srgbClr val="000000"/>
                          </a:solidFill>
                          <a:effectLst/>
                          <a:latin typeface="+mn-lt"/>
                        </a:rPr>
                        <a:t>publics</a:t>
                      </a:r>
                    </a:p>
                  </a:txBody>
                  <a:tcPr marL="6350" marR="6350" marT="6350" marB="0" anchor="ctr"/>
                </a:tc>
                <a:tc>
                  <a:txBody>
                    <a:bodyPr/>
                    <a:lstStyle/>
                    <a:p>
                      <a:pPr algn="ctr" fontAlgn="b"/>
                      <a:r>
                        <a:rPr lang="en-GB" sz="1600" b="0" i="0" u="none" strike="noStrike" dirty="0" smtClean="0">
                          <a:solidFill>
                            <a:srgbClr val="000000"/>
                          </a:solidFill>
                          <a:effectLst/>
                          <a:latin typeface="+mn-lt"/>
                        </a:rPr>
                        <a:t>2470</a:t>
                      </a:r>
                      <a:endParaRPr lang="en-GB" sz="1600" b="0" i="0" u="none" strike="noStrike" dirty="0">
                        <a:solidFill>
                          <a:srgbClr val="000000"/>
                        </a:solidFill>
                        <a:effectLst/>
                        <a:latin typeface="+mn-lt"/>
                      </a:endParaRPr>
                    </a:p>
                  </a:txBody>
                  <a:tcPr marL="6350" marR="6350" marT="6350" marB="0" anchor="ctr"/>
                </a:tc>
                <a:tc>
                  <a:txBody>
                    <a:bodyPr/>
                    <a:lstStyle/>
                    <a:p>
                      <a:pPr algn="ctr" fontAlgn="b"/>
                      <a:r>
                        <a:rPr lang="en-US" sz="1600" b="0" i="0" u="none" strike="noStrike" dirty="0">
                          <a:solidFill>
                            <a:srgbClr val="000000"/>
                          </a:solidFill>
                          <a:effectLst/>
                          <a:latin typeface="+mn-lt"/>
                        </a:rPr>
                        <a:t>845</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extLst>
                  <a:ext uri="{0D108BD9-81ED-4DB2-BD59-A6C34878D82A}">
                    <a16:rowId xmlns:a16="http://schemas.microsoft.com/office/drawing/2014/main" val="1928763591"/>
                  </a:ext>
                </a:extLst>
              </a:tr>
              <a:tr h="370840">
                <a:tc>
                  <a:txBody>
                    <a:bodyPr/>
                    <a:lstStyle/>
                    <a:p>
                      <a:pPr algn="l" fontAlgn="b"/>
                      <a:r>
                        <a:rPr lang="en-GB" sz="1600" b="0" i="0" u="none" strike="noStrike" dirty="0">
                          <a:solidFill>
                            <a:srgbClr val="000000"/>
                          </a:solidFill>
                          <a:effectLst/>
                          <a:latin typeface="+mn-lt"/>
                        </a:rPr>
                        <a:t>Bâtiments résidentiels</a:t>
                      </a:r>
                    </a:p>
                  </a:txBody>
                  <a:tcPr marL="6350" marR="6350" marT="6350" marB="0" anchor="ctr"/>
                </a:tc>
                <a:tc>
                  <a:txBody>
                    <a:bodyPr/>
                    <a:lstStyle/>
                    <a:p>
                      <a:pPr algn="ctr" fontAlgn="b"/>
                      <a:r>
                        <a:rPr lang="en-GB" sz="1600" b="0" i="0" u="none" strike="noStrike" dirty="0">
                          <a:solidFill>
                            <a:srgbClr val="000000"/>
                          </a:solidFill>
                          <a:effectLst/>
                          <a:latin typeface="+mn-lt"/>
                        </a:rPr>
                        <a:t>86984</a:t>
                      </a:r>
                    </a:p>
                  </a:txBody>
                  <a:tcPr marL="6350" marR="6350" marT="6350" marB="0" anchor="ctr"/>
                </a:tc>
                <a:tc>
                  <a:txBody>
                    <a:bodyPr/>
                    <a:lstStyle/>
                    <a:p>
                      <a:pPr algn="ctr" fontAlgn="b"/>
                      <a:r>
                        <a:rPr lang="en-US" sz="1600" b="0" i="0" u="none" strike="noStrike">
                          <a:solidFill>
                            <a:srgbClr val="000000"/>
                          </a:solidFill>
                          <a:effectLst/>
                          <a:latin typeface="+mn-lt"/>
                        </a:rPr>
                        <a:t>58049</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extLst>
                  <a:ext uri="{0D108BD9-81ED-4DB2-BD59-A6C34878D82A}">
                    <a16:rowId xmlns:a16="http://schemas.microsoft.com/office/drawing/2014/main" val="381517725"/>
                  </a:ext>
                </a:extLst>
              </a:tr>
              <a:tr h="370840">
                <a:tc>
                  <a:txBody>
                    <a:bodyPr/>
                    <a:lstStyle/>
                    <a:p>
                      <a:pPr algn="l" fontAlgn="b"/>
                      <a:r>
                        <a:rPr lang="en-GB" sz="1600" b="0" i="0" u="none" strike="noStrike" dirty="0">
                          <a:solidFill>
                            <a:srgbClr val="000000"/>
                          </a:solidFill>
                          <a:effectLst/>
                          <a:latin typeface="+mn-lt"/>
                        </a:rPr>
                        <a:t>Bâtiments non résidentiels</a:t>
                      </a:r>
                    </a:p>
                  </a:txBody>
                  <a:tcPr marL="6350" marR="6350" marT="6350" marB="0" anchor="ctr"/>
                </a:tc>
                <a:tc>
                  <a:txBody>
                    <a:bodyPr/>
                    <a:lstStyle/>
                    <a:p>
                      <a:pPr algn="ctr" fontAlgn="b"/>
                      <a:r>
                        <a:rPr lang="en-GB" sz="1600" b="0" i="0" u="none" strike="noStrike" dirty="0">
                          <a:solidFill>
                            <a:srgbClr val="000000"/>
                          </a:solidFill>
                          <a:effectLst/>
                          <a:latin typeface="+mn-lt"/>
                        </a:rPr>
                        <a:t>65042</a:t>
                      </a:r>
                    </a:p>
                  </a:txBody>
                  <a:tcPr marL="6350" marR="6350" marT="6350" marB="0" anchor="ctr"/>
                </a:tc>
                <a:tc>
                  <a:txBody>
                    <a:bodyPr/>
                    <a:lstStyle/>
                    <a:p>
                      <a:pPr algn="ctr" fontAlgn="b"/>
                      <a:r>
                        <a:rPr lang="en-US" sz="1600" b="0" i="0" u="none" strike="noStrike">
                          <a:solidFill>
                            <a:srgbClr val="000000"/>
                          </a:solidFill>
                          <a:effectLst/>
                          <a:latin typeface="+mn-lt"/>
                        </a:rPr>
                        <a:t>3149</a:t>
                      </a: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val="2931493378"/>
                  </a:ext>
                </a:extLst>
              </a:tr>
              <a:tr h="370840">
                <a:tc>
                  <a:txBody>
                    <a:bodyPr/>
                    <a:lstStyle/>
                    <a:p>
                      <a:pPr algn="l" fontAlgn="b"/>
                      <a:r>
                        <a:rPr lang="en-GB" sz="1600" b="0" i="0" u="none" strike="noStrike" dirty="0">
                          <a:solidFill>
                            <a:srgbClr val="000000"/>
                          </a:solidFill>
                          <a:effectLst/>
                          <a:latin typeface="+mn-lt"/>
                        </a:rPr>
                        <a:t>Véhicules </a:t>
                      </a:r>
                      <a:r>
                        <a:rPr lang="en-GB" sz="1600" b="0" i="0" u="none" strike="noStrike" dirty="0" smtClean="0">
                          <a:solidFill>
                            <a:srgbClr val="000000"/>
                          </a:solidFill>
                          <a:effectLst/>
                          <a:latin typeface="+mn-lt"/>
                        </a:rPr>
                        <a:t>publics</a:t>
                      </a:r>
                      <a:endParaRPr lang="en-GB" sz="1600" b="0" i="0" u="none" strike="noStrike" dirty="0">
                        <a:solidFill>
                          <a:srgbClr val="000000"/>
                        </a:solidFill>
                        <a:effectLst/>
                        <a:latin typeface="+mn-lt"/>
                      </a:endParaRP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tc>
                  <a:txBody>
                    <a:bodyPr/>
                    <a:lstStyle/>
                    <a:p>
                      <a:pPr algn="ctr" fontAlgn="b"/>
                      <a:r>
                        <a:rPr lang="en-US" sz="1600" b="0" i="0" u="none" strike="noStrike">
                          <a:solidFill>
                            <a:srgbClr val="000000"/>
                          </a:solidFill>
                          <a:effectLst/>
                          <a:latin typeface="+mn-lt"/>
                        </a:rPr>
                        <a:t>1902</a:t>
                      </a:r>
                    </a:p>
                  </a:txBody>
                  <a:tcPr marL="6350" marR="6350" marT="6350" marB="0" anchor="ctr"/>
                </a:tc>
                <a:tc>
                  <a:txBody>
                    <a:bodyPr/>
                    <a:lstStyle/>
                    <a:p>
                      <a:pPr algn="ctr" fontAlgn="b"/>
                      <a:r>
                        <a:rPr lang="en-GB" sz="1600" b="0" i="0" u="none" strike="noStrike" dirty="0" smtClean="0">
                          <a:solidFill>
                            <a:srgbClr val="000000"/>
                          </a:solidFill>
                          <a:effectLst/>
                          <a:latin typeface="+mn-lt"/>
                        </a:rPr>
                        <a:t>147</a:t>
                      </a:r>
                    </a:p>
                  </a:txBody>
                  <a:tcPr marL="6350" marR="6350" marT="6350" marB="0" anchor="ctr"/>
                </a:tc>
                <a:extLst>
                  <a:ext uri="{0D108BD9-81ED-4DB2-BD59-A6C34878D82A}">
                    <a16:rowId xmlns:a16="http://schemas.microsoft.com/office/drawing/2014/main" val="1002379627"/>
                  </a:ext>
                </a:extLst>
              </a:tr>
              <a:tr h="370840">
                <a:tc>
                  <a:txBody>
                    <a:bodyPr/>
                    <a:lstStyle/>
                    <a:p>
                      <a:pPr algn="l" fontAlgn="b"/>
                      <a:r>
                        <a:rPr lang="en-GB" sz="1600" b="0" i="0" u="none" strike="noStrike" dirty="0" smtClean="0">
                          <a:solidFill>
                            <a:srgbClr val="000000"/>
                          </a:solidFill>
                          <a:effectLst/>
                          <a:latin typeface="+mn-lt"/>
                        </a:rPr>
                        <a:t>Véhicules privés et commerciaux</a:t>
                      </a:r>
                      <a:endParaRPr lang="en-GB" sz="1600" b="0" i="0" u="none" strike="noStrike" dirty="0">
                        <a:solidFill>
                          <a:srgbClr val="000000"/>
                        </a:solidFill>
                        <a:effectLst/>
                        <a:latin typeface="+mn-lt"/>
                      </a:endParaRP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tc>
                  <a:txBody>
                    <a:bodyPr/>
                    <a:lstStyle/>
                    <a:p>
                      <a:pPr algn="ctr" fontAlgn="b"/>
                      <a:r>
                        <a:rPr lang="en-US" sz="1600" b="0" i="0" u="none" strike="noStrike">
                          <a:solidFill>
                            <a:srgbClr val="000000"/>
                          </a:solidFill>
                          <a:effectLst/>
                          <a:latin typeface="+mn-lt"/>
                        </a:rPr>
                        <a:t>101654</a:t>
                      </a:r>
                    </a:p>
                  </a:txBody>
                  <a:tcPr marL="6350" marR="6350" marT="6350" marB="0" anchor="ctr"/>
                </a:tc>
                <a:tc>
                  <a:txBody>
                    <a:bodyPr/>
                    <a:lstStyle/>
                    <a:p>
                      <a:pPr algn="ctr" fontAlgn="b"/>
                      <a:r>
                        <a:rPr lang="en-GB" sz="1600" b="0" i="0" u="none" strike="noStrike" dirty="0" smtClean="0">
                          <a:solidFill>
                            <a:srgbClr val="000000"/>
                          </a:solidFill>
                          <a:effectLst/>
                          <a:latin typeface="+mn-lt"/>
                        </a:rPr>
                        <a:t>141702</a:t>
                      </a:r>
                      <a:endParaRPr lang="en-GB" sz="1600" b="0" i="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val="2428870095"/>
                  </a:ext>
                </a:extLst>
              </a:tr>
              <a:tr h="370840">
                <a:tc>
                  <a:txBody>
                    <a:bodyPr/>
                    <a:lstStyle/>
                    <a:p>
                      <a:pPr algn="l" fontAlgn="b"/>
                      <a:r>
                        <a:rPr lang="en-GB" sz="1600" b="0" i="0" u="none" strike="noStrike" dirty="0">
                          <a:solidFill>
                            <a:srgbClr val="000000"/>
                          </a:solidFill>
                          <a:effectLst/>
                          <a:latin typeface="+mn-lt"/>
                        </a:rPr>
                        <a:t>Transports publics </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tc>
                  <a:txBody>
                    <a:bodyPr/>
                    <a:lstStyle/>
                    <a:p>
                      <a:pPr algn="ctr" fontAlgn="b"/>
                      <a:r>
                        <a:rPr lang="en-US" sz="1600" b="0" i="0" u="none" strike="noStrike" dirty="0">
                          <a:solidFill>
                            <a:srgbClr val="000000"/>
                          </a:solidFill>
                          <a:effectLst/>
                          <a:latin typeface="+mn-lt"/>
                        </a:rPr>
                        <a:t>107</a:t>
                      </a: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val="312474608"/>
                  </a:ext>
                </a:extLst>
              </a:tr>
              <a:tr h="370840">
                <a:tc>
                  <a:txBody>
                    <a:bodyPr/>
                    <a:lstStyle/>
                    <a:p>
                      <a:pPr algn="l" fontAlgn="b"/>
                      <a:r>
                        <a:rPr lang="en-GB" sz="1600" b="0" i="0" u="none" strike="noStrike" dirty="0" smtClean="0">
                          <a:solidFill>
                            <a:srgbClr val="000000"/>
                          </a:solidFill>
                          <a:effectLst/>
                          <a:latin typeface="+mn-lt"/>
                        </a:rPr>
                        <a:t>Éclairage public </a:t>
                      </a:r>
                      <a:endParaRPr lang="en-GB" sz="1600" b="0" i="0" u="none" strike="noStrike" dirty="0">
                        <a:solidFill>
                          <a:srgbClr val="000000"/>
                        </a:solidFill>
                        <a:effectLst/>
                        <a:latin typeface="+mn-lt"/>
                      </a:endParaRPr>
                    </a:p>
                  </a:txBody>
                  <a:tcPr marL="6350" marR="6350" marT="6350" marB="0" anchor="ctr"/>
                </a:tc>
                <a:tc>
                  <a:txBody>
                    <a:bodyPr/>
                    <a:lstStyle/>
                    <a:p>
                      <a:pPr algn="ctr" fontAlgn="b"/>
                      <a:r>
                        <a:rPr lang="en-GB" sz="1600" b="0" i="0" u="none" strike="noStrike" dirty="0" smtClean="0">
                          <a:solidFill>
                            <a:srgbClr val="000000"/>
                          </a:solidFill>
                          <a:effectLst/>
                          <a:latin typeface="+mn-lt"/>
                        </a:rPr>
                        <a:t>4654</a:t>
                      </a:r>
                      <a:endParaRPr lang="en-GB" sz="1600" b="0" i="0" u="none" strike="noStrike" dirty="0">
                        <a:solidFill>
                          <a:srgbClr val="000000"/>
                        </a:solidFill>
                        <a:effectLst/>
                        <a:latin typeface="+mn-lt"/>
                      </a:endParaRP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val="2437068899"/>
                  </a:ext>
                </a:extLst>
              </a:tr>
            </a:tbl>
          </a:graphicData>
        </a:graphic>
      </p:graphicFrame>
      <p:sp>
        <p:nvSpPr>
          <p:cNvPr id="8" name="ZoneTexte 7"/>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4073598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9" name="Table 58"/>
          <p:cNvGraphicFramePr>
            <a:graphicFrameLocks noGrp="1"/>
          </p:cNvGraphicFramePr>
          <p:nvPr>
            <p:extLst>
              <p:ext uri="{D42A27DB-BD31-4B8C-83A1-F6EECF244321}">
                <p14:modId xmlns:p14="http://schemas.microsoft.com/office/powerpoint/2010/main" val="721884271"/>
              </p:ext>
            </p:extLst>
          </p:nvPr>
        </p:nvGraphicFramePr>
        <p:xfrm>
          <a:off x="487326" y="1504863"/>
          <a:ext cx="8169348" cy="174244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a:r>
                        <a:rPr kumimoji="0" lang="en-US" sz="2800" b="1" i="0" u="none" strike="noStrike" kern="1200" cap="none" spc="0" normalizeH="0" baseline="0" noProof="0" dirty="0" smtClean="0">
                          <a:ln>
                            <a:noFill/>
                          </a:ln>
                          <a:solidFill>
                            <a:schemeClr val="bg1"/>
                          </a:solidFill>
                          <a:effectLst/>
                          <a:uLnTx/>
                          <a:uFillTx/>
                          <a:latin typeface="+mn-lt"/>
                          <a:ea typeface="+mj-ea"/>
                          <a:cs typeface="+mj-cs"/>
                        </a:rPr>
                        <a:t>B.3.1 - ÉNERGIE FINALE PROVENANT DE SOURCES RENOUVELABLES</a:t>
                      </a:r>
                      <a:endParaRPr lang="el-GR" sz="2800" b="1" i="0" strike="sngStrike" dirty="0">
                        <a:solidFill>
                          <a:schemeClr val="bg1"/>
                        </a:solidFill>
                      </a:endParaRPr>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en-US" sz="2200" dirty="0" smtClean="0"/>
                        <a:t>ÉMISSION</a:t>
                      </a:r>
                      <a:endParaRPr lang="en-US" sz="2200" b="1" dirty="0"/>
                    </a:p>
                  </a:txBody>
                  <a:tcPr/>
                </a:tc>
                <a:tc>
                  <a:txBody>
                    <a:bodyPr/>
                    <a:lstStyle/>
                    <a:p>
                      <a:pPr algn="ctr"/>
                      <a:r>
                        <a:rPr lang="en-US" sz="2200" dirty="0" smtClean="0"/>
                        <a:t>CATÉGORIE</a:t>
                      </a:r>
                      <a:endParaRPr lang="en-US" sz="2200" b="1" dirty="0"/>
                    </a:p>
                  </a:txBody>
                  <a:tcPr/>
                </a:tc>
                <a:extLst>
                  <a:ext uri="{0D108BD9-81ED-4DB2-BD59-A6C34878D82A}">
                    <a16:rowId xmlns:a16="http://schemas.microsoft.com/office/drawing/2014/main" val="10001"/>
                  </a:ext>
                </a:extLst>
              </a:tr>
              <a:tr h="370840">
                <a:tc>
                  <a:txBody>
                    <a:bodyPr/>
                    <a:lstStyle/>
                    <a:p>
                      <a:pPr algn="ctr"/>
                      <a:r>
                        <a:rPr lang="en-US" dirty="0" smtClean="0"/>
                        <a:t>B. Énergie</a:t>
                      </a:r>
                      <a:endParaRPr lang="el-GR" dirty="0"/>
                    </a:p>
                  </a:txBody>
                  <a:tcPr anchor="ctr"/>
                </a:tc>
                <a:tc>
                  <a:txBody>
                    <a:bodyPr/>
                    <a:lstStyle/>
                    <a:p>
                      <a:pPr algn="ctr"/>
                      <a:r>
                        <a:rPr lang="en-US" dirty="0" smtClean="0"/>
                        <a:t>B.3. Énergies renouvelables</a:t>
                      </a:r>
                      <a:endParaRPr lang="el-GR" dirty="0"/>
                    </a:p>
                  </a:txBody>
                  <a:tcPr anchor="ctr"/>
                </a:tc>
                <a:extLst>
                  <a:ext uri="{0D108BD9-81ED-4DB2-BD59-A6C34878D82A}">
                    <a16:rowId xmlns:a16="http://schemas.microsoft.com/office/drawing/2014/main" val="10002"/>
                  </a:ext>
                </a:extLst>
              </a:tr>
            </a:tbl>
          </a:graphicData>
        </a:graphic>
      </p:graphicFrame>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fontScale="90000"/>
          </a:bodyPr>
          <a:lstStyle/>
          <a:p>
            <a:r>
              <a:rPr lang="en-US" sz="2800" dirty="0" smtClean="0">
                <a:solidFill>
                  <a:prstClr val="black">
                    <a:lumMod val="50000"/>
                    <a:lumOff val="50000"/>
                  </a:prstClr>
                </a:solidFill>
              </a:rPr>
              <a:t>B</a:t>
            </a:r>
            <a:r>
              <a:rPr lang="fr-FR" sz="2800" dirty="0" smtClean="0">
                <a:solidFill>
                  <a:prstClr val="black">
                    <a:lumMod val="50000"/>
                    <a:lumOff val="50000"/>
                  </a:prstClr>
                </a:solidFill>
              </a:rPr>
              <a:t>.</a:t>
            </a:r>
            <a:r>
              <a:rPr lang="en-US" sz="2800" dirty="0" smtClean="0">
                <a:solidFill>
                  <a:prstClr val="black">
                    <a:lumMod val="50000"/>
                    <a:lumOff val="50000"/>
                  </a:prstClr>
                </a:solidFill>
              </a:rPr>
              <a:t>3</a:t>
            </a:r>
            <a:r>
              <a:rPr lang="fr-FR" sz="2800" dirty="0" smtClean="0">
                <a:solidFill>
                  <a:prstClr val="black">
                    <a:lumMod val="50000"/>
                    <a:lumOff val="50000"/>
                  </a:prstClr>
                </a:solidFill>
              </a:rPr>
              <a:t>.</a:t>
            </a:r>
            <a:r>
              <a:rPr lang="el-GR" sz="2800" dirty="0" smtClean="0">
                <a:solidFill>
                  <a:prstClr val="black">
                    <a:lumMod val="50000"/>
                    <a:lumOff val="50000"/>
                  </a:prstClr>
                </a:solidFill>
              </a:rPr>
              <a:t>1 </a:t>
            </a:r>
            <a:r>
              <a:rPr lang="fr-FR" sz="2800" dirty="0">
                <a:solidFill>
                  <a:prstClr val="black">
                    <a:lumMod val="50000"/>
                    <a:lumOff val="50000"/>
                  </a:prstClr>
                </a:solidFill>
              </a:rPr>
              <a:t>- </a:t>
            </a:r>
            <a:r>
              <a:rPr lang="en-US" sz="2800" dirty="0" smtClean="0">
                <a:solidFill>
                  <a:prstClr val="black">
                    <a:lumMod val="50000"/>
                    <a:lumOff val="50000"/>
                  </a:prstClr>
                </a:solidFill>
              </a:rPr>
              <a:t>ÉNERGIE FINALE PRODUITE À PARTIR DE SOURCES RENOUVELABLES</a:t>
            </a:r>
            <a:endParaRPr lang="it-IT" sz="2800" b="1" dirty="0">
              <a:solidFill>
                <a:srgbClr val="00B050"/>
              </a:solidFill>
            </a:endParaRP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2</a:t>
            </a:fld>
            <a:endParaRPr lang="en-US" dirty="0">
              <a:solidFill>
                <a:schemeClr val="bg1"/>
              </a:solidFill>
            </a:endParaRPr>
          </a:p>
        </p:txBody>
      </p:sp>
      <p:pic>
        <p:nvPicPr>
          <p:cNvPr id="10" name="Picture 22" descr="drvni peleti-mm">
            <a:extLst>
              <a:ext uri="{FF2B5EF4-FFF2-40B4-BE49-F238E27FC236}">
                <a16:creationId xmlns:a16="http://schemas.microsoft.com/office/drawing/2014/main" id="{3D6D03AB-E4C9-4B5F-9917-CA24C776D970}"/>
              </a:ext>
            </a:extLst>
          </p:cNvPr>
          <p:cNvPicPr>
            <a:picLocks noChangeAspect="1" noChangeArrowheads="1"/>
          </p:cNvPicPr>
          <p:nvPr/>
        </p:nvPicPr>
        <p:blipFill>
          <a:blip r:embed="rId2" cstate="print"/>
          <a:srcRect/>
          <a:stretch>
            <a:fillRect/>
          </a:stretch>
        </p:blipFill>
        <p:spPr bwMode="auto">
          <a:xfrm>
            <a:off x="3144638" y="3893706"/>
            <a:ext cx="793786" cy="864000"/>
          </a:xfrm>
          <a:prstGeom prst="rect">
            <a:avLst/>
          </a:prstGeom>
          <a:noFill/>
          <a:ln>
            <a:solidFill>
              <a:srgbClr val="C00000"/>
            </a:solidFill>
          </a:ln>
        </p:spPr>
      </p:pic>
      <p:pic>
        <p:nvPicPr>
          <p:cNvPr id="11" name="Picture 10">
            <a:extLst>
              <a:ext uri="{FF2B5EF4-FFF2-40B4-BE49-F238E27FC236}">
                <a16:creationId xmlns:a16="http://schemas.microsoft.com/office/drawing/2014/main" id="{0B149FE1-072A-4A93-AD70-B19B82FEBE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4711" y="3893706"/>
            <a:ext cx="1298361" cy="864000"/>
          </a:xfrm>
          <a:prstGeom prst="rect">
            <a:avLst/>
          </a:prstGeom>
          <a:ln>
            <a:solidFill>
              <a:srgbClr val="C00000"/>
            </a:solidFill>
          </a:ln>
        </p:spPr>
      </p:pic>
      <p:pic>
        <p:nvPicPr>
          <p:cNvPr id="12" name="Picture 11">
            <a:extLst>
              <a:ext uri="{FF2B5EF4-FFF2-40B4-BE49-F238E27FC236}">
                <a16:creationId xmlns:a16="http://schemas.microsoft.com/office/drawing/2014/main" id="{65D9293C-6678-48E4-8C7A-84A3CBBEA27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4468" y="3893699"/>
            <a:ext cx="1536000" cy="864000"/>
          </a:xfrm>
          <a:prstGeom prst="rect">
            <a:avLst/>
          </a:prstGeom>
          <a:ln>
            <a:solidFill>
              <a:srgbClr val="C00000"/>
            </a:solidFill>
          </a:ln>
        </p:spPr>
      </p:pic>
      <p:pic>
        <p:nvPicPr>
          <p:cNvPr id="14" name="Picture 13">
            <a:extLst>
              <a:ext uri="{FF2B5EF4-FFF2-40B4-BE49-F238E27FC236}">
                <a16:creationId xmlns:a16="http://schemas.microsoft.com/office/drawing/2014/main" id="{5F4B0729-6F5B-46D5-8400-C82EB6D4E90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20689" y="3893699"/>
            <a:ext cx="1032258" cy="864000"/>
          </a:xfrm>
          <a:prstGeom prst="rect">
            <a:avLst/>
          </a:prstGeom>
          <a:ln>
            <a:solidFill>
              <a:srgbClr val="C00000"/>
            </a:solidFill>
          </a:ln>
        </p:spPr>
      </p:pic>
      <p:pic>
        <p:nvPicPr>
          <p:cNvPr id="16" name="Picture 15">
            <a:extLst>
              <a:ext uri="{FF2B5EF4-FFF2-40B4-BE49-F238E27FC236}">
                <a16:creationId xmlns:a16="http://schemas.microsoft.com/office/drawing/2014/main" id="{3E187C2F-F505-4D74-830E-201B2E5ED20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5963" r="12340"/>
          <a:stretch/>
        </p:blipFill>
        <p:spPr>
          <a:xfrm>
            <a:off x="5346239" y="3893469"/>
            <a:ext cx="825949" cy="864000"/>
          </a:xfrm>
          <a:prstGeom prst="rect">
            <a:avLst/>
          </a:prstGeom>
          <a:ln>
            <a:solidFill>
              <a:srgbClr val="C00000"/>
            </a:solidFill>
          </a:ln>
        </p:spPr>
      </p:pic>
      <p:pic>
        <p:nvPicPr>
          <p:cNvPr id="17" name="Picture 19" descr="Makarska-more.jpg">
            <a:extLst>
              <a:ext uri="{FF2B5EF4-FFF2-40B4-BE49-F238E27FC236}">
                <a16:creationId xmlns:a16="http://schemas.microsoft.com/office/drawing/2014/main" id="{FBBD2C63-A0F4-4D09-B569-6779D35350D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l="4999" r="7500"/>
          <a:stretch>
            <a:fillRect/>
          </a:stretch>
        </p:blipFill>
        <p:spPr bwMode="auto">
          <a:xfrm>
            <a:off x="6179001" y="3893469"/>
            <a:ext cx="1512715" cy="864000"/>
          </a:xfrm>
          <a:prstGeom prst="rect">
            <a:avLst/>
          </a:prstGeom>
          <a:noFill/>
          <a:ln w="9525">
            <a:solidFill>
              <a:srgbClr val="C00000"/>
            </a:solidFill>
            <a:miter lim="800000"/>
            <a:headEnd/>
            <a:tailEnd/>
          </a:ln>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733714C3-65E1-4D0E-A1B9-4017B7FC5A84}"/>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43383" r="15918"/>
          <a:stretch/>
        </p:blipFill>
        <p:spPr>
          <a:xfrm>
            <a:off x="4047878" y="3893469"/>
            <a:ext cx="1298361" cy="864000"/>
          </a:xfrm>
          <a:prstGeom prst="rect">
            <a:avLst/>
          </a:prstGeom>
          <a:ln>
            <a:solidFill>
              <a:srgbClr val="C00000"/>
            </a:solidFill>
          </a:ln>
        </p:spPr>
      </p:pic>
      <p:sp>
        <p:nvSpPr>
          <p:cNvPr id="13" name="Rectangle 12">
            <a:extLst>
              <a:ext uri="{FF2B5EF4-FFF2-40B4-BE49-F238E27FC236}">
                <a16:creationId xmlns:a16="http://schemas.microsoft.com/office/drawing/2014/main" id="{D33946C9-1A27-46E1-A9FD-7C8CF3E71A91}"/>
              </a:ext>
            </a:extLst>
          </p:cNvPr>
          <p:cNvSpPr/>
          <p:nvPr/>
        </p:nvSpPr>
        <p:spPr>
          <a:xfrm>
            <a:off x="151437" y="4892670"/>
            <a:ext cx="3882681" cy="369332"/>
          </a:xfrm>
          <a:prstGeom prst="rect">
            <a:avLst/>
          </a:prstGeom>
        </p:spPr>
        <p:txBody>
          <a:bodyPr wrap="square">
            <a:spAutoFit/>
          </a:bodyPr>
          <a:lstStyle/>
          <a:p>
            <a:r>
              <a:rPr lang="en-GB" i="1" dirty="0">
                <a:solidFill>
                  <a:srgbClr val="4D4D4D"/>
                </a:solidFill>
              </a:rPr>
              <a:t>Énergie solaire </a:t>
            </a:r>
            <a:r>
              <a:rPr lang="en-GB" i="1" dirty="0" smtClean="0">
                <a:solidFill>
                  <a:srgbClr val="4D4D4D"/>
                </a:solidFill>
              </a:rPr>
              <a:t>      Énergie </a:t>
            </a:r>
            <a:r>
              <a:rPr lang="en-GB" i="1" dirty="0">
                <a:solidFill>
                  <a:srgbClr val="4D4D4D"/>
                </a:solidFill>
              </a:rPr>
              <a:t>de </a:t>
            </a:r>
            <a:r>
              <a:rPr lang="en-GB" i="1" dirty="0" smtClean="0">
                <a:solidFill>
                  <a:srgbClr val="4D4D4D"/>
                </a:solidFill>
              </a:rPr>
              <a:t>biomasse</a:t>
            </a:r>
            <a:endParaRPr lang="en-GB" sz="1600" i="1" dirty="0">
              <a:solidFill>
                <a:srgbClr val="4D4D4D"/>
              </a:solidFill>
            </a:endParaRPr>
          </a:p>
        </p:txBody>
      </p:sp>
      <p:sp>
        <p:nvSpPr>
          <p:cNvPr id="19" name="Rectangle 18">
            <a:extLst>
              <a:ext uri="{FF2B5EF4-FFF2-40B4-BE49-F238E27FC236}">
                <a16:creationId xmlns:a16="http://schemas.microsoft.com/office/drawing/2014/main" id="{D33946C9-1A27-46E1-A9FD-7C8CF3E71A91}"/>
              </a:ext>
            </a:extLst>
          </p:cNvPr>
          <p:cNvSpPr/>
          <p:nvPr/>
        </p:nvSpPr>
        <p:spPr>
          <a:xfrm>
            <a:off x="4024190" y="4892670"/>
            <a:ext cx="2224210" cy="646331"/>
          </a:xfrm>
          <a:prstGeom prst="rect">
            <a:avLst/>
          </a:prstGeom>
        </p:spPr>
        <p:txBody>
          <a:bodyPr wrap="square">
            <a:spAutoFit/>
          </a:bodyPr>
          <a:lstStyle/>
          <a:p>
            <a:pPr algn="ctr"/>
            <a:r>
              <a:rPr lang="en-GB" i="1" dirty="0" smtClean="0">
                <a:solidFill>
                  <a:srgbClr val="4D4D4D"/>
                </a:solidFill>
              </a:rPr>
              <a:t>Chaleur </a:t>
            </a:r>
            <a:r>
              <a:rPr lang="en-GB" i="1" dirty="0">
                <a:solidFill>
                  <a:srgbClr val="4D4D4D"/>
                </a:solidFill>
              </a:rPr>
              <a:t>thermique </a:t>
            </a:r>
            <a:endParaRPr lang="en-GB" i="1" dirty="0" smtClean="0">
              <a:solidFill>
                <a:srgbClr val="4D4D4D"/>
              </a:solidFill>
            </a:endParaRPr>
          </a:p>
          <a:p>
            <a:pPr algn="ctr"/>
            <a:r>
              <a:rPr lang="en-GB" i="1" dirty="0" smtClean="0">
                <a:solidFill>
                  <a:srgbClr val="4D4D4D"/>
                </a:solidFill>
              </a:rPr>
              <a:t>de l’air</a:t>
            </a:r>
            <a:endParaRPr lang="en-GB" sz="1600" i="1" dirty="0">
              <a:solidFill>
                <a:srgbClr val="4D4D4D"/>
              </a:solidFill>
            </a:endParaRPr>
          </a:p>
        </p:txBody>
      </p:sp>
      <p:sp>
        <p:nvSpPr>
          <p:cNvPr id="20" name="Rectangle 19">
            <a:extLst>
              <a:ext uri="{FF2B5EF4-FFF2-40B4-BE49-F238E27FC236}">
                <a16:creationId xmlns:a16="http://schemas.microsoft.com/office/drawing/2014/main" id="{D33946C9-1A27-46E1-A9FD-7C8CF3E71A91}"/>
              </a:ext>
            </a:extLst>
          </p:cNvPr>
          <p:cNvSpPr/>
          <p:nvPr/>
        </p:nvSpPr>
        <p:spPr>
          <a:xfrm>
            <a:off x="6328122" y="4838883"/>
            <a:ext cx="1273948" cy="646331"/>
          </a:xfrm>
          <a:prstGeom prst="rect">
            <a:avLst/>
          </a:prstGeom>
        </p:spPr>
        <p:txBody>
          <a:bodyPr wrap="square">
            <a:spAutoFit/>
          </a:bodyPr>
          <a:lstStyle/>
          <a:p>
            <a:pPr algn="ctr"/>
            <a:r>
              <a:rPr lang="en-GB" i="1" dirty="0" smtClean="0">
                <a:solidFill>
                  <a:srgbClr val="4D4D4D"/>
                </a:solidFill>
              </a:rPr>
              <a:t>Eau souterraine</a:t>
            </a:r>
            <a:endParaRPr lang="en-GB" sz="1600" i="1" dirty="0">
              <a:solidFill>
                <a:srgbClr val="4D4D4D"/>
              </a:solidFill>
            </a:endParaRPr>
          </a:p>
        </p:txBody>
      </p:sp>
      <p:sp>
        <p:nvSpPr>
          <p:cNvPr id="21" name="Rectangle 20">
            <a:extLst>
              <a:ext uri="{FF2B5EF4-FFF2-40B4-BE49-F238E27FC236}">
                <a16:creationId xmlns:a16="http://schemas.microsoft.com/office/drawing/2014/main" id="{D33946C9-1A27-46E1-A9FD-7C8CF3E71A91}"/>
              </a:ext>
            </a:extLst>
          </p:cNvPr>
          <p:cNvSpPr/>
          <p:nvPr/>
        </p:nvSpPr>
        <p:spPr>
          <a:xfrm>
            <a:off x="7584141" y="4829919"/>
            <a:ext cx="1559859" cy="646331"/>
          </a:xfrm>
          <a:prstGeom prst="rect">
            <a:avLst/>
          </a:prstGeom>
        </p:spPr>
        <p:txBody>
          <a:bodyPr wrap="square">
            <a:spAutoFit/>
          </a:bodyPr>
          <a:lstStyle/>
          <a:p>
            <a:pPr algn="ctr"/>
            <a:r>
              <a:rPr lang="en-GB" i="1" dirty="0" smtClean="0">
                <a:solidFill>
                  <a:srgbClr val="4D4D4D"/>
                </a:solidFill>
              </a:rPr>
              <a:t>Énergie </a:t>
            </a:r>
          </a:p>
          <a:p>
            <a:pPr algn="ctr"/>
            <a:r>
              <a:rPr lang="en-GB" i="1" dirty="0" smtClean="0">
                <a:solidFill>
                  <a:srgbClr val="4D4D4D"/>
                </a:solidFill>
              </a:rPr>
              <a:t>géothermique</a:t>
            </a:r>
            <a:endParaRPr lang="en-GB" sz="1600" i="1" dirty="0">
              <a:solidFill>
                <a:srgbClr val="4D4D4D"/>
              </a:solidFill>
            </a:endParaRPr>
          </a:p>
        </p:txBody>
      </p:sp>
      <p:sp>
        <p:nvSpPr>
          <p:cNvPr id="22" name="ZoneTexte 21"/>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2237638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B.3.1 - ÉNERGIE FINALE PROVENANT DE SOURCES RENOUVELABLES</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pPr/>
              <a:t>3</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1036320"/>
            <a:ext cx="8229600" cy="607129"/>
          </a:xfrm>
          <a:prstGeom prst="rect">
            <a:avLst/>
          </a:prstGeom>
        </p:spPr>
        <p:txBody>
          <a:bodyPr>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400" b="1" u="sng" dirty="0" smtClean="0">
                <a:latin typeface="Calibri" panose="020F0502020204030204" pitchFamily="34" charset="0"/>
                <a:cs typeface="Calibri" panose="020F0502020204030204" pitchFamily="34" charset="0"/>
              </a:rPr>
              <a:t>CONTEXTE - </a:t>
            </a:r>
            <a:r>
              <a:rPr lang="en-US" sz="1800" u="sng" dirty="0" smtClean="0">
                <a:latin typeface="Calibri" panose="020F0502020204030204" pitchFamily="34" charset="0"/>
                <a:cs typeface="Calibri" panose="020F0502020204030204" pitchFamily="34" charset="0"/>
              </a:rPr>
              <a:t>Part des énergies renouvelables dans la </a:t>
            </a:r>
            <a:r>
              <a:rPr lang="en-US" sz="1800" u="sng" dirty="0">
                <a:latin typeface="Calibri" panose="020F0502020204030204" pitchFamily="34" charset="0"/>
                <a:cs typeface="Calibri" panose="020F0502020204030204" pitchFamily="34" charset="0"/>
              </a:rPr>
              <a:t>consommation</a:t>
            </a:r>
            <a:r>
              <a:rPr lang="en-US" sz="1800" u="sng" dirty="0" smtClean="0">
                <a:latin typeface="Calibri" panose="020F0502020204030204" pitchFamily="34" charset="0"/>
                <a:cs typeface="Calibri" panose="020F0502020204030204" pitchFamily="34" charset="0"/>
              </a:rPr>
              <a:t> finale d'énergie</a:t>
            </a:r>
            <a:r>
              <a:rPr lang="en-US" sz="1800" u="sng" dirty="0">
                <a:latin typeface="Calibri" panose="020F0502020204030204" pitchFamily="34" charset="0"/>
                <a:cs typeface="Calibri" panose="020F0502020204030204" pitchFamily="34" charset="0"/>
              </a:rPr>
              <a:t> </a:t>
            </a:r>
            <a:endParaRPr lang="en-US" sz="2400" b="1" dirty="0" smtClean="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en-US" sz="2400" b="1" i="1" dirty="0" smtClean="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sp>
        <p:nvSpPr>
          <p:cNvPr id="10" name="Rectangle 9"/>
          <p:cNvSpPr/>
          <p:nvPr/>
        </p:nvSpPr>
        <p:spPr>
          <a:xfrm>
            <a:off x="3303037" y="1643449"/>
            <a:ext cx="477727" cy="1666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6" name="Picture 5"/>
          <p:cNvPicPr>
            <a:picLocks noChangeAspect="1"/>
          </p:cNvPicPr>
          <p:nvPr/>
        </p:nvPicPr>
        <p:blipFill>
          <a:blip r:embed="rId3"/>
          <a:stretch>
            <a:fillRect/>
          </a:stretch>
        </p:blipFill>
        <p:spPr>
          <a:xfrm>
            <a:off x="1709427" y="4479349"/>
            <a:ext cx="7126842" cy="341406"/>
          </a:xfrm>
          <a:prstGeom prst="rect">
            <a:avLst/>
          </a:prstGeom>
        </p:spPr>
      </p:pic>
      <p:sp>
        <p:nvSpPr>
          <p:cNvPr id="9" name="Rectangle 8"/>
          <p:cNvSpPr/>
          <p:nvPr/>
        </p:nvSpPr>
        <p:spPr>
          <a:xfrm>
            <a:off x="1337022" y="5427867"/>
            <a:ext cx="697627" cy="369332"/>
          </a:xfrm>
          <a:prstGeom prst="rect">
            <a:avLst/>
          </a:prstGeom>
        </p:spPr>
        <p:txBody>
          <a:bodyPr wrap="none">
            <a:spAutoFit/>
          </a:bodyPr>
          <a:lstStyle/>
          <a:p>
            <a:r>
              <a:rPr lang="en-US" dirty="0"/>
              <a:t>Espagne</a:t>
            </a:r>
            <a:endParaRPr lang="el-GR" dirty="0"/>
          </a:p>
        </p:txBody>
      </p:sp>
      <p:sp>
        <p:nvSpPr>
          <p:cNvPr id="19" name="Rectangle 18"/>
          <p:cNvSpPr/>
          <p:nvPr/>
        </p:nvSpPr>
        <p:spPr>
          <a:xfrm>
            <a:off x="4332055" y="5427867"/>
            <a:ext cx="584199" cy="369332"/>
          </a:xfrm>
          <a:prstGeom prst="rect">
            <a:avLst/>
          </a:prstGeom>
        </p:spPr>
        <p:txBody>
          <a:bodyPr wrap="none">
            <a:spAutoFit/>
          </a:bodyPr>
          <a:lstStyle/>
          <a:p>
            <a:r>
              <a:rPr lang="en-US" dirty="0" smtClean="0"/>
              <a:t>Italie</a:t>
            </a:r>
            <a:endParaRPr lang="el-GR" dirty="0"/>
          </a:p>
        </p:txBody>
      </p:sp>
      <p:sp>
        <p:nvSpPr>
          <p:cNvPr id="20" name="Rectangle 19"/>
          <p:cNvSpPr/>
          <p:nvPr/>
        </p:nvSpPr>
        <p:spPr>
          <a:xfrm>
            <a:off x="7244538" y="5427867"/>
            <a:ext cx="851708" cy="369332"/>
          </a:xfrm>
          <a:prstGeom prst="rect">
            <a:avLst/>
          </a:prstGeom>
        </p:spPr>
        <p:txBody>
          <a:bodyPr wrap="none">
            <a:spAutoFit/>
          </a:bodyPr>
          <a:lstStyle/>
          <a:p>
            <a:r>
              <a:rPr lang="en-US" dirty="0" smtClean="0"/>
              <a:t>Grèce</a:t>
            </a:r>
            <a:endParaRPr lang="el-GR" dirty="0"/>
          </a:p>
        </p:txBody>
      </p:sp>
      <p:pic>
        <p:nvPicPr>
          <p:cNvPr id="12" name="Picture 11"/>
          <p:cNvPicPr>
            <a:picLocks noChangeAspect="1"/>
          </p:cNvPicPr>
          <p:nvPr/>
        </p:nvPicPr>
        <p:blipFill>
          <a:blip r:embed="rId4"/>
          <a:stretch>
            <a:fillRect/>
          </a:stretch>
        </p:blipFill>
        <p:spPr>
          <a:xfrm>
            <a:off x="1521754" y="1488614"/>
            <a:ext cx="6204800" cy="2700000"/>
          </a:xfrm>
          <a:prstGeom prst="rect">
            <a:avLst/>
          </a:prstGeom>
        </p:spPr>
      </p:pic>
      <p:pic>
        <p:nvPicPr>
          <p:cNvPr id="13" name="Picture 12"/>
          <p:cNvPicPr>
            <a:picLocks noChangeAspect="1"/>
          </p:cNvPicPr>
          <p:nvPr/>
        </p:nvPicPr>
        <p:blipFill>
          <a:blip r:embed="rId5" cstate="print"/>
          <a:stretch>
            <a:fillRect/>
          </a:stretch>
        </p:blipFill>
        <p:spPr>
          <a:xfrm>
            <a:off x="6067150" y="4204567"/>
            <a:ext cx="2880000" cy="1244047"/>
          </a:xfrm>
          <a:prstGeom prst="rect">
            <a:avLst/>
          </a:prstGeom>
        </p:spPr>
      </p:pic>
      <p:pic>
        <p:nvPicPr>
          <p:cNvPr id="15" name="Picture 14"/>
          <p:cNvPicPr>
            <a:picLocks noChangeAspect="1"/>
          </p:cNvPicPr>
          <p:nvPr/>
        </p:nvPicPr>
        <p:blipFill>
          <a:blip r:embed="rId6" cstate="print"/>
          <a:stretch>
            <a:fillRect/>
          </a:stretch>
        </p:blipFill>
        <p:spPr>
          <a:xfrm>
            <a:off x="3141360" y="4204567"/>
            <a:ext cx="2880000" cy="1249545"/>
          </a:xfrm>
          <a:prstGeom prst="rect">
            <a:avLst/>
          </a:prstGeom>
        </p:spPr>
      </p:pic>
      <p:pic>
        <p:nvPicPr>
          <p:cNvPr id="16" name="Picture 15"/>
          <p:cNvPicPr>
            <a:picLocks noChangeAspect="1"/>
          </p:cNvPicPr>
          <p:nvPr/>
        </p:nvPicPr>
        <p:blipFill>
          <a:blip r:embed="rId7" cstate="print"/>
          <a:stretch>
            <a:fillRect/>
          </a:stretch>
        </p:blipFill>
        <p:spPr>
          <a:xfrm>
            <a:off x="215570" y="4204567"/>
            <a:ext cx="2880000" cy="1260380"/>
          </a:xfrm>
          <a:prstGeom prst="rect">
            <a:avLst/>
          </a:prstGeom>
        </p:spPr>
      </p:pic>
      <p:pic>
        <p:nvPicPr>
          <p:cNvPr id="17" name="Picture 16"/>
          <p:cNvPicPr>
            <a:picLocks noChangeAspect="1"/>
          </p:cNvPicPr>
          <p:nvPr/>
        </p:nvPicPr>
        <p:blipFill>
          <a:blip r:embed="rId8" cstate="print"/>
          <a:stretch>
            <a:fillRect/>
          </a:stretch>
        </p:blipFill>
        <p:spPr>
          <a:xfrm>
            <a:off x="6258678" y="5416407"/>
            <a:ext cx="432000" cy="432000"/>
          </a:xfrm>
          <a:prstGeom prst="rect">
            <a:avLst/>
          </a:prstGeom>
        </p:spPr>
      </p:pic>
      <p:pic>
        <p:nvPicPr>
          <p:cNvPr id="18" name="Picture 17"/>
          <p:cNvPicPr>
            <a:picLocks noChangeAspect="1"/>
          </p:cNvPicPr>
          <p:nvPr/>
        </p:nvPicPr>
        <p:blipFill>
          <a:blip r:embed="rId9" cstate="print"/>
          <a:stretch>
            <a:fillRect/>
          </a:stretch>
        </p:blipFill>
        <p:spPr>
          <a:xfrm>
            <a:off x="3264483" y="5384199"/>
            <a:ext cx="432000" cy="432000"/>
          </a:xfrm>
          <a:prstGeom prst="rect">
            <a:avLst/>
          </a:prstGeom>
        </p:spPr>
      </p:pic>
      <p:pic>
        <p:nvPicPr>
          <p:cNvPr id="21" name="Picture 20"/>
          <p:cNvPicPr>
            <a:picLocks noChangeAspect="1"/>
          </p:cNvPicPr>
          <p:nvPr/>
        </p:nvPicPr>
        <p:blipFill>
          <a:blip r:embed="rId10" cstate="print"/>
          <a:stretch>
            <a:fillRect/>
          </a:stretch>
        </p:blipFill>
        <p:spPr>
          <a:xfrm>
            <a:off x="279355" y="5427867"/>
            <a:ext cx="432000" cy="432000"/>
          </a:xfrm>
          <a:prstGeom prst="rect">
            <a:avLst/>
          </a:prstGeom>
        </p:spPr>
      </p:pic>
      <p:sp>
        <p:nvSpPr>
          <p:cNvPr id="22" name="Rectangle 21"/>
          <p:cNvSpPr/>
          <p:nvPr/>
        </p:nvSpPr>
        <p:spPr>
          <a:xfrm>
            <a:off x="5440838" y="6076671"/>
            <a:ext cx="3607400" cy="246221"/>
          </a:xfrm>
          <a:prstGeom prst="rect">
            <a:avLst/>
          </a:prstGeom>
        </p:spPr>
        <p:txBody>
          <a:bodyPr wrap="square">
            <a:spAutoFit/>
          </a:bodyPr>
          <a:lstStyle/>
          <a:p>
            <a:r>
              <a:rPr lang="en-US" sz="1000" dirty="0" smtClean="0"/>
              <a:t>Source : IEA </a:t>
            </a:r>
            <a:r>
              <a:rPr lang="en-US" sz="1000" dirty="0"/>
              <a:t>Data Services. https://www.iea.org/data-and-statistics</a:t>
            </a:r>
            <a:endParaRPr lang="el-GR" sz="1000" dirty="0"/>
          </a:p>
        </p:txBody>
      </p:sp>
      <p:sp>
        <p:nvSpPr>
          <p:cNvPr id="23" name="Rectangle 22"/>
          <p:cNvSpPr/>
          <p:nvPr/>
        </p:nvSpPr>
        <p:spPr>
          <a:xfrm>
            <a:off x="284251" y="1542128"/>
            <a:ext cx="854208" cy="369332"/>
          </a:xfrm>
          <a:prstGeom prst="rect">
            <a:avLst/>
          </a:prstGeom>
        </p:spPr>
        <p:txBody>
          <a:bodyPr wrap="none">
            <a:spAutoFit/>
          </a:bodyPr>
          <a:lstStyle/>
          <a:p>
            <a:r>
              <a:rPr lang="en-US" dirty="0" smtClean="0">
                <a:latin typeface="Calibri" panose="020F0502020204030204" pitchFamily="34" charset="0"/>
                <a:cs typeface="Calibri" panose="020F0502020204030204" pitchFamily="34" charset="0"/>
              </a:rPr>
              <a:t>Europe</a:t>
            </a:r>
            <a:endParaRPr lang="en-GB" dirty="0"/>
          </a:p>
        </p:txBody>
      </p:sp>
      <p:sp>
        <p:nvSpPr>
          <p:cNvPr id="24" name="object 39"/>
          <p:cNvSpPr txBox="1"/>
          <p:nvPr/>
        </p:nvSpPr>
        <p:spPr>
          <a:xfrm>
            <a:off x="6545580" y="1818292"/>
            <a:ext cx="1043940" cy="104837"/>
          </a:xfrm>
          <a:prstGeom prst="rect">
            <a:avLst/>
          </a:prstGeom>
          <a:solidFill>
            <a:schemeClr val="bg1"/>
          </a:solidFill>
        </p:spPr>
        <p:txBody>
          <a:bodyPr vert="horz" wrap="square" lIns="0" tIns="12383" rIns="0" bIns="0" rtlCol="0">
            <a:spAutoFit/>
          </a:bodyPr>
          <a:lstStyle/>
          <a:p>
            <a:pPr marL="9525">
              <a:spcBef>
                <a:spcPts val="98"/>
              </a:spcBef>
            </a:pPr>
            <a:r>
              <a:rPr lang="fr-FR" sz="600" dirty="0" smtClean="0"/>
              <a:t>part des énergies renouvelables</a:t>
            </a:r>
            <a:endParaRPr lang="fr-FR" sz="600" b="1" spc="11" dirty="0">
              <a:solidFill>
                <a:schemeClr val="bg1">
                  <a:lumMod val="50000"/>
                </a:schemeClr>
              </a:solidFill>
              <a:latin typeface="Arial MT"/>
              <a:cs typeface="Arial MT"/>
            </a:endParaRPr>
          </a:p>
        </p:txBody>
      </p:sp>
      <p:sp>
        <p:nvSpPr>
          <p:cNvPr id="25" name="object 39"/>
          <p:cNvSpPr txBox="1"/>
          <p:nvPr/>
        </p:nvSpPr>
        <p:spPr>
          <a:xfrm>
            <a:off x="7848600" y="4294792"/>
            <a:ext cx="1043940" cy="104837"/>
          </a:xfrm>
          <a:prstGeom prst="rect">
            <a:avLst/>
          </a:prstGeom>
          <a:solidFill>
            <a:schemeClr val="bg1"/>
          </a:solidFill>
        </p:spPr>
        <p:txBody>
          <a:bodyPr vert="horz" wrap="square" lIns="0" tIns="12383" rIns="0" bIns="0" rtlCol="0">
            <a:spAutoFit/>
          </a:bodyPr>
          <a:lstStyle/>
          <a:p>
            <a:pPr marL="9525">
              <a:spcBef>
                <a:spcPts val="98"/>
              </a:spcBef>
            </a:pPr>
            <a:r>
              <a:rPr lang="fr-FR" sz="600" dirty="0" smtClean="0"/>
              <a:t>part des énergies renouvelables</a:t>
            </a:r>
            <a:endParaRPr lang="fr-FR" sz="600" b="1" spc="11" dirty="0">
              <a:solidFill>
                <a:schemeClr val="bg1">
                  <a:lumMod val="50000"/>
                </a:schemeClr>
              </a:solidFill>
              <a:latin typeface="Arial MT"/>
              <a:cs typeface="Arial MT"/>
            </a:endParaRPr>
          </a:p>
        </p:txBody>
      </p:sp>
      <p:sp>
        <p:nvSpPr>
          <p:cNvPr id="26" name="object 39"/>
          <p:cNvSpPr txBox="1"/>
          <p:nvPr/>
        </p:nvSpPr>
        <p:spPr>
          <a:xfrm>
            <a:off x="4953000" y="4279552"/>
            <a:ext cx="1043940" cy="104837"/>
          </a:xfrm>
          <a:prstGeom prst="rect">
            <a:avLst/>
          </a:prstGeom>
          <a:solidFill>
            <a:schemeClr val="bg1"/>
          </a:solidFill>
        </p:spPr>
        <p:txBody>
          <a:bodyPr vert="horz" wrap="square" lIns="0" tIns="12383" rIns="0" bIns="0" rtlCol="0">
            <a:spAutoFit/>
          </a:bodyPr>
          <a:lstStyle/>
          <a:p>
            <a:pPr marL="9525">
              <a:spcBef>
                <a:spcPts val="98"/>
              </a:spcBef>
            </a:pPr>
            <a:r>
              <a:rPr lang="fr-FR" sz="600" dirty="0" smtClean="0"/>
              <a:t>part des énergies renouvelables</a:t>
            </a:r>
            <a:endParaRPr lang="fr-FR" sz="600" b="1" spc="11" dirty="0">
              <a:solidFill>
                <a:schemeClr val="bg1">
                  <a:lumMod val="50000"/>
                </a:schemeClr>
              </a:solidFill>
              <a:latin typeface="Arial MT"/>
              <a:cs typeface="Arial MT"/>
            </a:endParaRPr>
          </a:p>
        </p:txBody>
      </p:sp>
      <p:sp>
        <p:nvSpPr>
          <p:cNvPr id="27" name="object 39"/>
          <p:cNvSpPr txBox="1"/>
          <p:nvPr/>
        </p:nvSpPr>
        <p:spPr>
          <a:xfrm>
            <a:off x="2071254" y="4249765"/>
            <a:ext cx="1043940" cy="104837"/>
          </a:xfrm>
          <a:prstGeom prst="rect">
            <a:avLst/>
          </a:prstGeom>
          <a:solidFill>
            <a:schemeClr val="bg1"/>
          </a:solidFill>
        </p:spPr>
        <p:txBody>
          <a:bodyPr vert="horz" wrap="square" lIns="0" tIns="12383" rIns="0" bIns="0" rtlCol="0">
            <a:spAutoFit/>
          </a:bodyPr>
          <a:lstStyle/>
          <a:p>
            <a:pPr marL="9525">
              <a:spcBef>
                <a:spcPts val="98"/>
              </a:spcBef>
            </a:pPr>
            <a:r>
              <a:rPr lang="fr-FR" sz="600" dirty="0" smtClean="0"/>
              <a:t>part des énergies renouvelables</a:t>
            </a:r>
            <a:endParaRPr lang="fr-FR" sz="600" b="1" spc="11" dirty="0">
              <a:solidFill>
                <a:schemeClr val="bg1">
                  <a:lumMod val="50000"/>
                </a:schemeClr>
              </a:solidFill>
              <a:latin typeface="Arial MT"/>
              <a:cs typeface="Arial MT"/>
            </a:endParaRPr>
          </a:p>
        </p:txBody>
      </p:sp>
      <p:sp>
        <p:nvSpPr>
          <p:cNvPr id="28" name="ZoneTexte 27"/>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2326477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B.3.1 - ÉNERGIE FINALE PROVENANT DE SOURCES RENOUVELABLES</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pPr/>
              <a:t>4</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1036320"/>
            <a:ext cx="8229600" cy="607129"/>
          </a:xfrm>
          <a:prstGeom prst="rect">
            <a:avLst/>
          </a:prstGeom>
        </p:spPr>
        <p:txBody>
          <a:bodyPr>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400" b="1" u="sng" dirty="0" smtClean="0">
                <a:latin typeface="Calibri" panose="020F0502020204030204" pitchFamily="34" charset="0"/>
                <a:cs typeface="Calibri" panose="020F0502020204030204" pitchFamily="34" charset="0"/>
              </a:rPr>
              <a:t>CONTEXTE </a:t>
            </a:r>
            <a:r>
              <a:rPr lang="en-US" sz="2400" b="1" u="sng" dirty="0">
                <a:latin typeface="Calibri" panose="020F0502020204030204" pitchFamily="34" charset="0"/>
                <a:cs typeface="Calibri" panose="020F0502020204030204" pitchFamily="34" charset="0"/>
              </a:rPr>
              <a:t>- </a:t>
            </a:r>
            <a:r>
              <a:rPr lang="en-US" sz="1800" u="sng" dirty="0">
                <a:latin typeface="Calibri" panose="020F0502020204030204" pitchFamily="34" charset="0"/>
                <a:cs typeface="Calibri" panose="020F0502020204030204" pitchFamily="34" charset="0"/>
              </a:rPr>
              <a:t>Part des énergies renouvelables dans la </a:t>
            </a:r>
            <a:r>
              <a:rPr lang="en-US" sz="1800" u="sng" dirty="0" smtClean="0">
                <a:latin typeface="Calibri" panose="020F0502020204030204" pitchFamily="34" charset="0"/>
                <a:cs typeface="Calibri" panose="020F0502020204030204" pitchFamily="34" charset="0"/>
              </a:rPr>
              <a:t>consommation</a:t>
            </a:r>
            <a:r>
              <a:rPr lang="en-US" sz="1800" u="sng" dirty="0">
                <a:latin typeface="Calibri" panose="020F0502020204030204" pitchFamily="34" charset="0"/>
                <a:cs typeface="Calibri" panose="020F0502020204030204" pitchFamily="34" charset="0"/>
              </a:rPr>
              <a:t> finale d'énergie</a:t>
            </a:r>
          </a:p>
          <a:p>
            <a:pPr marL="0" indent="0">
              <a:buFont typeface="Arial" panose="020B0604020202020204" pitchFamily="34" charset="0"/>
              <a:buNone/>
            </a:pPr>
            <a:endParaRPr lang="en-US" sz="2400" b="1" dirty="0" smtClean="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en-US" sz="2400" b="1" i="1" dirty="0" smtClean="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sp>
        <p:nvSpPr>
          <p:cNvPr id="10" name="Rectangle 9"/>
          <p:cNvSpPr/>
          <p:nvPr/>
        </p:nvSpPr>
        <p:spPr>
          <a:xfrm>
            <a:off x="3303037" y="1643449"/>
            <a:ext cx="477727" cy="1666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Rectangle 8"/>
          <p:cNvSpPr/>
          <p:nvPr/>
        </p:nvSpPr>
        <p:spPr>
          <a:xfrm>
            <a:off x="2620589" y="5407612"/>
            <a:ext cx="811504" cy="369332"/>
          </a:xfrm>
          <a:prstGeom prst="rect">
            <a:avLst/>
          </a:prstGeom>
        </p:spPr>
        <p:txBody>
          <a:bodyPr wrap="none">
            <a:spAutoFit/>
          </a:bodyPr>
          <a:lstStyle/>
          <a:p>
            <a:r>
              <a:rPr lang="en-US" dirty="0" smtClean="0"/>
              <a:t>Jordanie</a:t>
            </a:r>
            <a:endParaRPr lang="el-GR" dirty="0"/>
          </a:p>
        </p:txBody>
      </p:sp>
      <p:sp>
        <p:nvSpPr>
          <p:cNvPr id="19" name="Rectangle 18"/>
          <p:cNvSpPr/>
          <p:nvPr/>
        </p:nvSpPr>
        <p:spPr>
          <a:xfrm>
            <a:off x="5615622" y="5407612"/>
            <a:ext cx="995785" cy="369332"/>
          </a:xfrm>
          <a:prstGeom prst="rect">
            <a:avLst/>
          </a:prstGeom>
        </p:spPr>
        <p:txBody>
          <a:bodyPr wrap="none">
            <a:spAutoFit/>
          </a:bodyPr>
          <a:lstStyle/>
          <a:p>
            <a:r>
              <a:rPr lang="en-US" dirty="0" smtClean="0"/>
              <a:t>Liban</a:t>
            </a:r>
            <a:endParaRPr lang="el-GR" dirty="0"/>
          </a:p>
        </p:txBody>
      </p:sp>
      <p:pic>
        <p:nvPicPr>
          <p:cNvPr id="7" name="Picture 6"/>
          <p:cNvPicPr>
            <a:picLocks noChangeAspect="1"/>
          </p:cNvPicPr>
          <p:nvPr/>
        </p:nvPicPr>
        <p:blipFill>
          <a:blip r:embed="rId3" cstate="print"/>
          <a:stretch>
            <a:fillRect/>
          </a:stretch>
        </p:blipFill>
        <p:spPr>
          <a:xfrm>
            <a:off x="4673514" y="4185952"/>
            <a:ext cx="2880000" cy="1250232"/>
          </a:xfrm>
          <a:prstGeom prst="rect">
            <a:avLst/>
          </a:prstGeom>
        </p:spPr>
      </p:pic>
      <p:pic>
        <p:nvPicPr>
          <p:cNvPr id="8" name="Picture 7"/>
          <p:cNvPicPr>
            <a:picLocks noChangeAspect="1"/>
          </p:cNvPicPr>
          <p:nvPr/>
        </p:nvPicPr>
        <p:blipFill>
          <a:blip r:embed="rId3" cstate="print"/>
          <a:stretch>
            <a:fillRect/>
          </a:stretch>
        </p:blipFill>
        <p:spPr>
          <a:xfrm>
            <a:off x="1586341" y="4185952"/>
            <a:ext cx="2880000" cy="1250232"/>
          </a:xfrm>
          <a:prstGeom prst="rect">
            <a:avLst/>
          </a:prstGeom>
        </p:spPr>
      </p:pic>
      <p:pic>
        <p:nvPicPr>
          <p:cNvPr id="11" name="Picture 10"/>
          <p:cNvPicPr>
            <a:picLocks noChangeAspect="1"/>
          </p:cNvPicPr>
          <p:nvPr/>
        </p:nvPicPr>
        <p:blipFill>
          <a:blip r:embed="rId4"/>
          <a:stretch>
            <a:fillRect/>
          </a:stretch>
        </p:blipFill>
        <p:spPr>
          <a:xfrm>
            <a:off x="1456781" y="1485952"/>
            <a:ext cx="6230438" cy="2700000"/>
          </a:xfrm>
          <a:prstGeom prst="rect">
            <a:avLst/>
          </a:prstGeom>
        </p:spPr>
      </p:pic>
      <p:pic>
        <p:nvPicPr>
          <p:cNvPr id="13" name="Picture 12"/>
          <p:cNvPicPr>
            <a:picLocks noChangeAspect="1"/>
          </p:cNvPicPr>
          <p:nvPr/>
        </p:nvPicPr>
        <p:blipFill>
          <a:blip r:embed="rId5" cstate="print"/>
          <a:stretch>
            <a:fillRect/>
          </a:stretch>
        </p:blipFill>
        <p:spPr>
          <a:xfrm>
            <a:off x="1698245" y="5404285"/>
            <a:ext cx="432000" cy="432000"/>
          </a:xfrm>
          <a:prstGeom prst="rect">
            <a:avLst/>
          </a:prstGeom>
        </p:spPr>
      </p:pic>
      <p:pic>
        <p:nvPicPr>
          <p:cNvPr id="14" name="Picture 13"/>
          <p:cNvPicPr>
            <a:picLocks noChangeAspect="1"/>
          </p:cNvPicPr>
          <p:nvPr/>
        </p:nvPicPr>
        <p:blipFill>
          <a:blip r:embed="rId6" cstate="print"/>
          <a:stretch>
            <a:fillRect/>
          </a:stretch>
        </p:blipFill>
        <p:spPr>
          <a:xfrm>
            <a:off x="4797857" y="5404285"/>
            <a:ext cx="432000" cy="432000"/>
          </a:xfrm>
          <a:prstGeom prst="rect">
            <a:avLst/>
          </a:prstGeom>
        </p:spPr>
      </p:pic>
      <p:sp>
        <p:nvSpPr>
          <p:cNvPr id="15" name="Rectangle 14"/>
          <p:cNvSpPr/>
          <p:nvPr/>
        </p:nvSpPr>
        <p:spPr>
          <a:xfrm>
            <a:off x="5440838" y="6076671"/>
            <a:ext cx="3607400" cy="246221"/>
          </a:xfrm>
          <a:prstGeom prst="rect">
            <a:avLst/>
          </a:prstGeom>
        </p:spPr>
        <p:txBody>
          <a:bodyPr wrap="square">
            <a:spAutoFit/>
          </a:bodyPr>
          <a:lstStyle/>
          <a:p>
            <a:r>
              <a:rPr lang="en-US" sz="1000" dirty="0" smtClean="0"/>
              <a:t>Source : IEA </a:t>
            </a:r>
            <a:r>
              <a:rPr lang="en-US" sz="1000" dirty="0"/>
              <a:t>Data Services. https://www.iea.org/data-and-statistics</a:t>
            </a:r>
            <a:endParaRPr lang="el-GR" sz="1000" dirty="0"/>
          </a:p>
        </p:txBody>
      </p:sp>
      <p:sp>
        <p:nvSpPr>
          <p:cNvPr id="17" name="Rectangle 16"/>
          <p:cNvSpPr/>
          <p:nvPr/>
        </p:nvSpPr>
        <p:spPr>
          <a:xfrm>
            <a:off x="284251" y="1542128"/>
            <a:ext cx="1282723" cy="369332"/>
          </a:xfrm>
          <a:prstGeom prst="rect">
            <a:avLst/>
          </a:prstGeom>
        </p:spPr>
        <p:txBody>
          <a:bodyPr wrap="none">
            <a:spAutoFit/>
          </a:bodyPr>
          <a:lstStyle/>
          <a:p>
            <a:r>
              <a:rPr lang="en-US" dirty="0">
                <a:latin typeface="Calibri" panose="020F0502020204030204" pitchFamily="34" charset="0"/>
                <a:cs typeface="Calibri" panose="020F0502020204030204" pitchFamily="34" charset="0"/>
              </a:rPr>
              <a:t>Moyen</a:t>
            </a:r>
            <a:r>
              <a:rPr lang="en-US" dirty="0" smtClean="0">
                <a:latin typeface="Calibri" panose="020F0502020204030204" pitchFamily="34" charset="0"/>
                <a:cs typeface="Calibri" panose="020F0502020204030204" pitchFamily="34" charset="0"/>
              </a:rPr>
              <a:t>-Orient</a:t>
            </a:r>
            <a:endParaRPr lang="en-GB" dirty="0"/>
          </a:p>
        </p:txBody>
      </p:sp>
      <p:sp>
        <p:nvSpPr>
          <p:cNvPr id="16" name="object 39"/>
          <p:cNvSpPr txBox="1"/>
          <p:nvPr/>
        </p:nvSpPr>
        <p:spPr>
          <a:xfrm>
            <a:off x="6560820" y="2526952"/>
            <a:ext cx="1043940" cy="104837"/>
          </a:xfrm>
          <a:prstGeom prst="rect">
            <a:avLst/>
          </a:prstGeom>
          <a:solidFill>
            <a:schemeClr val="bg1"/>
          </a:solidFill>
        </p:spPr>
        <p:txBody>
          <a:bodyPr vert="horz" wrap="square" lIns="0" tIns="12383" rIns="0" bIns="0" rtlCol="0">
            <a:spAutoFit/>
          </a:bodyPr>
          <a:lstStyle/>
          <a:p>
            <a:pPr marL="9525">
              <a:spcBef>
                <a:spcPts val="98"/>
              </a:spcBef>
            </a:pPr>
            <a:r>
              <a:rPr lang="fr-FR" sz="600" dirty="0" smtClean="0"/>
              <a:t>part des énergies renouvelables</a:t>
            </a:r>
            <a:endParaRPr lang="fr-FR" sz="600" b="1" spc="11" dirty="0">
              <a:solidFill>
                <a:schemeClr val="bg1">
                  <a:lumMod val="50000"/>
                </a:schemeClr>
              </a:solidFill>
              <a:latin typeface="Arial MT"/>
              <a:cs typeface="Arial MT"/>
            </a:endParaRPr>
          </a:p>
        </p:txBody>
      </p:sp>
      <p:sp>
        <p:nvSpPr>
          <p:cNvPr id="18" name="ZoneTexte 17"/>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3546763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B.3.1 - ÉNERGIE FINALE PROVENANT DE SOURCES RENOUVELABLES</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pPr/>
              <a:t>5</a:t>
            </a:fld>
            <a:endParaRPr lang="en-US">
              <a:solidFill>
                <a:schemeClr val="bg1"/>
              </a:solidFill>
            </a:endParaRPr>
          </a:p>
        </p:txBody>
      </p:sp>
      <p:sp>
        <p:nvSpPr>
          <p:cNvPr id="4" name="Segnaposto contenuto 2">
            <a:extLst>
              <a:ext uri="{FF2B5EF4-FFF2-40B4-BE49-F238E27FC236}">
                <a16:creationId xmlns:a16="http://schemas.microsoft.com/office/drawing/2014/main"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400" b="1" u="sng" dirty="0" smtClean="0">
                <a:latin typeface="Calibri" panose="020F0502020204030204" pitchFamily="34" charset="0"/>
                <a:cs typeface="Calibri" panose="020F0502020204030204" pitchFamily="34" charset="0"/>
              </a:rPr>
              <a:t>CONTEXTE </a:t>
            </a:r>
            <a:r>
              <a:rPr lang="en-US" sz="2400" b="1" u="sng" dirty="0">
                <a:latin typeface="Calibri" panose="020F0502020204030204" pitchFamily="34" charset="0"/>
                <a:cs typeface="Calibri" panose="020F0502020204030204" pitchFamily="34" charset="0"/>
              </a:rPr>
              <a:t>- </a:t>
            </a:r>
            <a:r>
              <a:rPr lang="en-US" sz="1800" u="sng" dirty="0">
                <a:latin typeface="Calibri" panose="020F0502020204030204" pitchFamily="34" charset="0"/>
                <a:cs typeface="Calibri" panose="020F0502020204030204" pitchFamily="34" charset="0"/>
              </a:rPr>
              <a:t>Consommation finale totale d'énergie par </a:t>
            </a:r>
            <a:r>
              <a:rPr lang="en-US" sz="1800" u="sng" dirty="0" smtClean="0">
                <a:latin typeface="Calibri" panose="020F0502020204030204" pitchFamily="34" charset="0"/>
                <a:cs typeface="Calibri" panose="020F0502020204030204" pitchFamily="34" charset="0"/>
              </a:rPr>
              <a:t>secteur</a:t>
            </a:r>
            <a:endParaRPr lang="en-US" sz="1800" u="sng" dirty="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en-US" sz="2400" b="1" dirty="0" smtClean="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en-US" sz="2400" b="1" i="1" dirty="0" smtClean="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sp>
        <p:nvSpPr>
          <p:cNvPr id="10" name="Rectangle 9"/>
          <p:cNvSpPr/>
          <p:nvPr/>
        </p:nvSpPr>
        <p:spPr>
          <a:xfrm>
            <a:off x="3303037" y="1643449"/>
            <a:ext cx="477727" cy="1666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9" name="Rectangle 18"/>
          <p:cNvSpPr/>
          <p:nvPr/>
        </p:nvSpPr>
        <p:spPr>
          <a:xfrm>
            <a:off x="4155796" y="5455764"/>
            <a:ext cx="832407" cy="369332"/>
          </a:xfrm>
          <a:prstGeom prst="rect">
            <a:avLst/>
          </a:prstGeom>
        </p:spPr>
        <p:txBody>
          <a:bodyPr wrap="none">
            <a:spAutoFit/>
          </a:bodyPr>
          <a:lstStyle/>
          <a:p>
            <a:r>
              <a:rPr lang="en-US" dirty="0" smtClean="0"/>
              <a:t>Tunisie</a:t>
            </a:r>
            <a:endParaRPr lang="el-GR" dirty="0"/>
          </a:p>
        </p:txBody>
      </p:sp>
      <p:pic>
        <p:nvPicPr>
          <p:cNvPr id="9" name="Picture 8"/>
          <p:cNvPicPr>
            <a:picLocks noChangeAspect="1"/>
          </p:cNvPicPr>
          <p:nvPr/>
        </p:nvPicPr>
        <p:blipFill>
          <a:blip r:embed="rId3" cstate="print"/>
          <a:stretch>
            <a:fillRect/>
          </a:stretch>
        </p:blipFill>
        <p:spPr>
          <a:xfrm>
            <a:off x="3131999" y="4199404"/>
            <a:ext cx="2880000" cy="1275021"/>
          </a:xfrm>
          <a:prstGeom prst="rect">
            <a:avLst/>
          </a:prstGeom>
        </p:spPr>
      </p:pic>
      <p:pic>
        <p:nvPicPr>
          <p:cNvPr id="11" name="Picture 10"/>
          <p:cNvPicPr>
            <a:picLocks noChangeAspect="1"/>
          </p:cNvPicPr>
          <p:nvPr/>
        </p:nvPicPr>
        <p:blipFill>
          <a:blip r:embed="rId4"/>
          <a:stretch>
            <a:fillRect/>
          </a:stretch>
        </p:blipFill>
        <p:spPr>
          <a:xfrm>
            <a:off x="1456107" y="1476018"/>
            <a:ext cx="6231783" cy="2700000"/>
          </a:xfrm>
          <a:prstGeom prst="rect">
            <a:avLst/>
          </a:prstGeom>
        </p:spPr>
      </p:pic>
      <p:pic>
        <p:nvPicPr>
          <p:cNvPr id="12" name="Picture 11"/>
          <p:cNvPicPr>
            <a:picLocks noChangeAspect="1"/>
          </p:cNvPicPr>
          <p:nvPr/>
        </p:nvPicPr>
        <p:blipFill>
          <a:blip r:embed="rId5" cstate="print"/>
          <a:stretch>
            <a:fillRect/>
          </a:stretch>
        </p:blipFill>
        <p:spPr>
          <a:xfrm>
            <a:off x="3252623" y="5383424"/>
            <a:ext cx="432000" cy="432000"/>
          </a:xfrm>
          <a:prstGeom prst="rect">
            <a:avLst/>
          </a:prstGeom>
        </p:spPr>
      </p:pic>
      <p:sp>
        <p:nvSpPr>
          <p:cNvPr id="13" name="Rectangle 12"/>
          <p:cNvSpPr/>
          <p:nvPr/>
        </p:nvSpPr>
        <p:spPr>
          <a:xfrm>
            <a:off x="5440838" y="6076671"/>
            <a:ext cx="3607400" cy="246221"/>
          </a:xfrm>
          <a:prstGeom prst="rect">
            <a:avLst/>
          </a:prstGeom>
        </p:spPr>
        <p:txBody>
          <a:bodyPr wrap="square">
            <a:spAutoFit/>
          </a:bodyPr>
          <a:lstStyle/>
          <a:p>
            <a:r>
              <a:rPr lang="en-US" sz="1000" dirty="0" smtClean="0"/>
              <a:t>Source : IEA </a:t>
            </a:r>
            <a:r>
              <a:rPr lang="en-US" sz="1000" dirty="0"/>
              <a:t>Data Services. https://www.iea.org/data-and-statistics</a:t>
            </a:r>
            <a:endParaRPr lang="el-GR" sz="1000" dirty="0"/>
          </a:p>
        </p:txBody>
      </p:sp>
      <p:sp>
        <p:nvSpPr>
          <p:cNvPr id="14" name="Rectangle 13"/>
          <p:cNvSpPr/>
          <p:nvPr/>
        </p:nvSpPr>
        <p:spPr>
          <a:xfrm>
            <a:off x="284251" y="1542128"/>
            <a:ext cx="727763" cy="369332"/>
          </a:xfrm>
          <a:prstGeom prst="rect">
            <a:avLst/>
          </a:prstGeom>
        </p:spPr>
        <p:txBody>
          <a:bodyPr wrap="none">
            <a:spAutoFit/>
          </a:bodyPr>
          <a:lstStyle/>
          <a:p>
            <a:r>
              <a:rPr lang="en-US" dirty="0">
                <a:latin typeface="Calibri" panose="020F0502020204030204" pitchFamily="34" charset="0"/>
                <a:cs typeface="Calibri" panose="020F0502020204030204" pitchFamily="34" charset="0"/>
              </a:rPr>
              <a:t>Afrique</a:t>
            </a:r>
            <a:endParaRPr lang="en-GB" dirty="0"/>
          </a:p>
        </p:txBody>
      </p:sp>
      <p:sp>
        <p:nvSpPr>
          <p:cNvPr id="15" name="object 39"/>
          <p:cNvSpPr txBox="1"/>
          <p:nvPr/>
        </p:nvSpPr>
        <p:spPr>
          <a:xfrm>
            <a:off x="6469380" y="2222152"/>
            <a:ext cx="1043940" cy="104837"/>
          </a:xfrm>
          <a:prstGeom prst="rect">
            <a:avLst/>
          </a:prstGeom>
          <a:solidFill>
            <a:schemeClr val="bg1"/>
          </a:solidFill>
        </p:spPr>
        <p:txBody>
          <a:bodyPr vert="horz" wrap="square" lIns="0" tIns="12383" rIns="0" bIns="0" rtlCol="0">
            <a:spAutoFit/>
          </a:bodyPr>
          <a:lstStyle/>
          <a:p>
            <a:pPr marL="9525">
              <a:spcBef>
                <a:spcPts val="98"/>
              </a:spcBef>
            </a:pPr>
            <a:r>
              <a:rPr lang="fr-FR" sz="600" dirty="0" smtClean="0"/>
              <a:t>part des énergies renouvelables</a:t>
            </a:r>
            <a:endParaRPr lang="fr-FR" sz="600" b="1" spc="11" dirty="0">
              <a:solidFill>
                <a:schemeClr val="bg1">
                  <a:lumMod val="50000"/>
                </a:schemeClr>
              </a:solidFill>
              <a:latin typeface="Arial MT"/>
              <a:cs typeface="Arial MT"/>
            </a:endParaRPr>
          </a:p>
        </p:txBody>
      </p:sp>
      <p:sp>
        <p:nvSpPr>
          <p:cNvPr id="16" name="ZoneTexte 15"/>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2195934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38150" y="750570"/>
            <a:ext cx="8229600" cy="607129"/>
          </a:xfrm>
          <a:prstGeom prst="rect">
            <a:avLst/>
          </a:prstGeo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INDICATEUR</a:t>
            </a:r>
            <a:r>
              <a:rPr lang="en-US" sz="2400" b="1" dirty="0" smtClean="0">
                <a:latin typeface="Calibri" panose="020F0502020204030204" pitchFamily="34" charset="0"/>
                <a:cs typeface="Calibri" panose="020F0502020204030204" pitchFamily="34" charset="0"/>
              </a:rPr>
              <a:t> </a:t>
            </a:r>
            <a:endParaRPr lang="en-US" sz="2400" b="1" dirty="0">
              <a:latin typeface="Calibri" panose="020F0502020204030204" pitchFamily="34" charset="0"/>
              <a:cs typeface="Calibri" panose="020F0502020204030204" pitchFamily="34" charset="0"/>
            </a:endParaRPr>
          </a:p>
          <a:p>
            <a:pPr marL="0" indent="0" algn="ctr">
              <a:buNone/>
            </a:pPr>
            <a:endParaRPr lang="en-US" sz="2400" b="1" i="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6</a:t>
            </a:fld>
            <a:endParaRPr lang="en-US">
              <a:solidFill>
                <a:schemeClr val="bg1"/>
              </a:solidFill>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fontScale="90000"/>
          </a:bodyPr>
          <a:lstStyle/>
          <a:p>
            <a:r>
              <a:rPr lang="en-US" sz="2800" dirty="0">
                <a:solidFill>
                  <a:prstClr val="black">
                    <a:lumMod val="50000"/>
                    <a:lumOff val="50000"/>
                  </a:prstClr>
                </a:solidFill>
              </a:rPr>
              <a:t>B.3.1 - ÉNERGIE FINALE PROVENANT DE SOURCES RENOUVELABLES</a:t>
            </a:r>
            <a:endParaRPr lang="it-IT" sz="2800" b="1" u="sng" dirty="0">
              <a:solidFill>
                <a:srgbClr val="1A965E"/>
              </a:solidFill>
            </a:endParaRPr>
          </a:p>
        </p:txBody>
      </p:sp>
      <p:graphicFrame>
        <p:nvGraphicFramePr>
          <p:cNvPr id="7" name="Tabella 9">
            <a:extLst>
              <a:ext uri="{FF2B5EF4-FFF2-40B4-BE49-F238E27FC236}">
                <a16:creationId xmlns:a16="http://schemas.microsoft.com/office/drawing/2014/main" id="{AF139C50-C0A6-40A8-878C-C5AEA4EA0C74}"/>
              </a:ext>
            </a:extLst>
          </p:cNvPr>
          <p:cNvGraphicFramePr>
            <a:graphicFrameLocks noGrp="1"/>
          </p:cNvGraphicFramePr>
          <p:nvPr>
            <p:extLst>
              <p:ext uri="{D42A27DB-BD31-4B8C-83A1-F6EECF244321}">
                <p14:modId xmlns:p14="http://schemas.microsoft.com/office/powerpoint/2010/main" val="918561678"/>
              </p:ext>
            </p:extLst>
          </p:nvPr>
        </p:nvGraphicFramePr>
        <p:xfrm>
          <a:off x="476250" y="1260430"/>
          <a:ext cx="8229600" cy="1594840"/>
        </p:xfrm>
        <a:graphic>
          <a:graphicData uri="http://schemas.openxmlformats.org/drawingml/2006/table">
            <a:tbl>
              <a:tblPr firstRow="1" bandRow="1">
                <a:tableStyleId>{F5AB1C69-6EDB-4FF4-983F-18BD219EF322}</a:tableStyleId>
              </a:tblPr>
              <a:tblGrid>
                <a:gridCol w="3076113">
                  <a:extLst>
                    <a:ext uri="{9D8B030D-6E8A-4147-A177-3AD203B41FA5}">
                      <a16:colId xmlns:a16="http://schemas.microsoft.com/office/drawing/2014/main" val="338152859"/>
                    </a:ext>
                  </a:extLst>
                </a:gridCol>
                <a:gridCol w="2221311">
                  <a:extLst>
                    <a:ext uri="{9D8B030D-6E8A-4147-A177-3AD203B41FA5}">
                      <a16:colId xmlns:a16="http://schemas.microsoft.com/office/drawing/2014/main" val="125890587"/>
                    </a:ext>
                  </a:extLst>
                </a:gridCol>
                <a:gridCol w="2932176">
                  <a:extLst>
                    <a:ext uri="{9D8B030D-6E8A-4147-A177-3AD203B41FA5}">
                      <a16:colId xmlns:a16="http://schemas.microsoft.com/office/drawing/2014/main" val="1306176470"/>
                    </a:ext>
                  </a:extLst>
                </a:gridCol>
              </a:tblGrid>
              <a:tr h="370840">
                <a:tc>
                  <a:txBody>
                    <a:bodyPr/>
                    <a:lstStyle/>
                    <a:p>
                      <a:r>
                        <a:rPr lang="en-GB" noProof="0" dirty="0"/>
                        <a:t>Indicateur</a:t>
                      </a:r>
                    </a:p>
                  </a:txBody>
                  <a:tcPr/>
                </a:tc>
                <a:tc>
                  <a:txBody>
                    <a:bodyPr/>
                    <a:lstStyle/>
                    <a:p>
                      <a:r>
                        <a:rPr lang="it-IT" dirty="0"/>
                        <a:t>Unité</a:t>
                      </a:r>
                    </a:p>
                  </a:txBody>
                  <a:tcPr/>
                </a:tc>
                <a:tc>
                  <a:txBody>
                    <a:bodyPr/>
                    <a:lstStyle/>
                    <a:p>
                      <a:r>
                        <a:rPr lang="it-IT" dirty="0"/>
                        <a:t>Source de données</a:t>
                      </a:r>
                    </a:p>
                  </a:txBody>
                  <a:tcPr/>
                </a:tc>
                <a:extLst>
                  <a:ext uri="{0D108BD9-81ED-4DB2-BD59-A6C34878D82A}">
                    <a16:rowId xmlns:a16="http://schemas.microsoft.com/office/drawing/2014/main" val="3467756336"/>
                  </a:ext>
                </a:extLst>
              </a:tr>
              <a:tr h="1224000">
                <a:tc>
                  <a:txBody>
                    <a:bodyPr/>
                    <a:lstStyle/>
                    <a:p>
                      <a:pPr algn="l"/>
                      <a:r>
                        <a:rPr lang="en-US" sz="1800" dirty="0" smtClean="0"/>
                        <a:t>Part des </a:t>
                      </a:r>
                      <a:r>
                        <a:rPr lang="en-GB" sz="1800" dirty="0" smtClean="0"/>
                        <a:t>énergies</a:t>
                      </a:r>
                      <a:r>
                        <a:rPr lang="en-US" sz="1800" dirty="0" smtClean="0"/>
                        <a:t> renouvelables dans la consommation finale d'énergie</a:t>
                      </a:r>
                    </a:p>
                  </a:txBody>
                  <a:tcPr anchor="ctr"/>
                </a:tc>
                <a:tc>
                  <a:txBody>
                    <a:bodyPr/>
                    <a:lstStyle/>
                    <a:p>
                      <a:pPr algn="ctr"/>
                      <a:r>
                        <a:rPr lang="el-GR" sz="1800" kern="1200" dirty="0" smtClean="0">
                          <a:effectLst/>
                        </a:rPr>
                        <a:t>%</a:t>
                      </a:r>
                      <a:endParaRPr lang="it-IT" sz="1800" kern="1200" baseline="3000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pPr algn="ctr"/>
                      <a:r>
                        <a:rPr lang="en-US" dirty="0" smtClean="0"/>
                        <a:t>Données estimées ou mesurées</a:t>
                      </a:r>
                    </a:p>
                  </a:txBody>
                  <a:tcPr anchor="ctr"/>
                </a:tc>
                <a:extLst>
                  <a:ext uri="{0D108BD9-81ED-4DB2-BD59-A6C34878D82A}">
                    <a16:rowId xmlns:a16="http://schemas.microsoft.com/office/drawing/2014/main" val="2222151201"/>
                  </a:ext>
                </a:extLst>
              </a:tr>
            </a:tbl>
          </a:graphicData>
        </a:graphic>
      </p:graphicFrame>
      <p:sp>
        <p:nvSpPr>
          <p:cNvPr id="13" name="Rectangle 12">
            <a:extLst>
              <a:ext uri="{FF2B5EF4-FFF2-40B4-BE49-F238E27FC236}">
                <a16:creationId xmlns:a16="http://schemas.microsoft.com/office/drawing/2014/main" id="{47BAD058-3D97-4709-B5C4-1F0DE0E7A40F}"/>
              </a:ext>
            </a:extLst>
          </p:cNvPr>
          <p:cNvSpPr/>
          <p:nvPr/>
        </p:nvSpPr>
        <p:spPr>
          <a:xfrm>
            <a:off x="679422" y="3118614"/>
            <a:ext cx="8061545" cy="2154436"/>
          </a:xfrm>
          <a:prstGeom prst="rect">
            <a:avLst/>
          </a:prstGeom>
        </p:spPr>
        <p:txBody>
          <a:bodyPr wrap="square">
            <a:spAutoFit/>
          </a:bodyPr>
          <a:lstStyle/>
          <a:p>
            <a:r>
              <a:rPr lang="en-US" dirty="0"/>
              <a:t>Les données devraient être recueillies auprès des distributeurs d'électricité et de carburant. Les statistiques sur la consommation d'électricité sont généralement recueillies dans les secteurs résidentiel, industriel, des transports, commercial et autres</a:t>
            </a:r>
            <a:r>
              <a:rPr lang="en-GB" dirty="0" smtClean="0"/>
              <a:t>. </a:t>
            </a:r>
          </a:p>
          <a:p>
            <a:r>
              <a:rPr lang="en-GB" dirty="0" smtClean="0"/>
              <a:t>Si </a:t>
            </a:r>
            <a:r>
              <a:rPr lang="en-GB" dirty="0"/>
              <a:t>les données mesurées ne sont pas disponibles, des données estimées doivent être utilisées</a:t>
            </a:r>
            <a:r>
              <a:rPr lang="en-GB" dirty="0" smtClean="0"/>
              <a:t>.</a:t>
            </a:r>
            <a:endParaRPr lang="en-GB" dirty="0"/>
          </a:p>
          <a:p>
            <a:r>
              <a:rPr lang="en-US" dirty="0"/>
              <a:t>Les données estimées sont utilisées pour évaluer les scénarios de modernisation dans les processus de planification et de prise de décision</a:t>
            </a:r>
            <a:endParaRPr lang="en-GB" dirty="0"/>
          </a:p>
          <a:p>
            <a:endParaRPr lang="en-GB" sz="800" b="1" dirty="0" smtClean="0"/>
          </a:p>
          <a:p>
            <a:r>
              <a:rPr lang="en-GB" b="1" dirty="0" smtClean="0"/>
              <a:t>La </a:t>
            </a:r>
            <a:r>
              <a:rPr lang="en-GB" b="1" dirty="0"/>
              <a:t>source des données doit toujours être clairement indiquée</a:t>
            </a:r>
            <a:r>
              <a:rPr lang="en-GB" dirty="0"/>
              <a:t>.</a:t>
            </a:r>
          </a:p>
        </p:txBody>
      </p:sp>
      <p:pic>
        <p:nvPicPr>
          <p:cNvPr id="1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4103" y="3242328"/>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ZoneTexte 8"/>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34988580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87932" y="6585592"/>
            <a:ext cx="2133600" cy="272408"/>
          </a:xfrm>
        </p:spPr>
        <p:txBody>
          <a:bodyPr/>
          <a:lstStyle/>
          <a:p>
            <a:fld id="{243FB592-B9A9-49AA-A86F-4031F7B97808}" type="slidenum">
              <a:rPr lang="en-US" smtClean="0">
                <a:solidFill>
                  <a:schemeClr val="bg1"/>
                </a:solidFill>
              </a:rPr>
              <a:pPr/>
              <a:t>7</a:t>
            </a:fld>
            <a:endParaRPr lang="en-US" dirty="0">
              <a:solidFill>
                <a:schemeClr val="bg1"/>
              </a:solidFill>
            </a:endParaRPr>
          </a:p>
        </p:txBody>
      </p:sp>
      <p:sp>
        <p:nvSpPr>
          <p:cNvPr id="2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fontScale="90000"/>
          </a:bodyPr>
          <a:lstStyle/>
          <a:p>
            <a:r>
              <a:rPr lang="en-US" sz="2800" dirty="0">
                <a:solidFill>
                  <a:prstClr val="black">
                    <a:lumMod val="50000"/>
                    <a:lumOff val="50000"/>
                  </a:prstClr>
                </a:solidFill>
              </a:rPr>
              <a:t>B.3.1 - ÉNERGIE FINALE PROVENANT DE SOURCES RENOUVELABLES</a:t>
            </a:r>
            <a:endParaRPr lang="it-IT" sz="2400" b="1" u="sng" dirty="0">
              <a:solidFill>
                <a:srgbClr val="1A965E"/>
              </a:solidFill>
            </a:endParaRPr>
          </a:p>
        </p:txBody>
      </p:sp>
      <p:pic>
        <p:nvPicPr>
          <p:cNvPr id="1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Segnaposto contenuto 2">
            <a:extLst>
              <a:ext uri="{FF2B5EF4-FFF2-40B4-BE49-F238E27FC236}">
                <a16:creationId xmlns:a16="http://schemas.microsoft.com/office/drawing/2014/main" id="{D5895802-6A43-49C0-8782-40B7CDA1B571}"/>
              </a:ext>
            </a:extLst>
          </p:cNvPr>
          <p:cNvSpPr txBox="1">
            <a:spLocks/>
          </p:cNvSpPr>
          <p:nvPr/>
        </p:nvSpPr>
        <p:spPr>
          <a:xfrm>
            <a:off x="448322" y="982912"/>
            <a:ext cx="8229600" cy="4525963"/>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smtClean="0">
                <a:latin typeface="Calibri" panose="020F0502020204030204" pitchFamily="34" charset="0"/>
                <a:cs typeface="Calibri" panose="020F0502020204030204" pitchFamily="34" charset="0"/>
              </a:rPr>
              <a:t>INTENTION</a:t>
            </a:r>
          </a:p>
          <a:p>
            <a:pPr marL="0" indent="0">
              <a:spcBef>
                <a:spcPts val="1200"/>
              </a:spcBef>
              <a:buFont typeface="Arial" panose="020B0604020202020204" pitchFamily="34" charset="0"/>
              <a:buNone/>
            </a:pPr>
            <a:r>
              <a:rPr lang="en-US" sz="2400" dirty="0" smtClean="0"/>
              <a:t>Maximiser l'utilisation des sources d'énergie renouvelables.</a:t>
            </a:r>
          </a:p>
          <a:p>
            <a:pPr marL="0" indent="0">
              <a:buFont typeface="Arial" panose="020B0604020202020204" pitchFamily="34" charset="0"/>
              <a:buNone/>
            </a:pPr>
            <a:endParaRPr lang="it-IT" dirty="0"/>
          </a:p>
        </p:txBody>
      </p:sp>
      <p:grpSp>
        <p:nvGrpSpPr>
          <p:cNvPr id="13" name="Group 12"/>
          <p:cNvGrpSpPr/>
          <p:nvPr/>
        </p:nvGrpSpPr>
        <p:grpSpPr>
          <a:xfrm>
            <a:off x="4592873" y="2940909"/>
            <a:ext cx="4551127" cy="3054169"/>
            <a:chOff x="4834920" y="3402548"/>
            <a:chExt cx="4551127" cy="3054169"/>
          </a:xfrm>
        </p:grpSpPr>
        <p:sp>
          <p:nvSpPr>
            <p:cNvPr id="14" name="Text Box 2"/>
            <p:cNvSpPr txBox="1">
              <a:spLocks noChangeArrowheads="1"/>
            </p:cNvSpPr>
            <p:nvPr/>
          </p:nvSpPr>
          <p:spPr bwMode="auto">
            <a:xfrm>
              <a:off x="6697165" y="3402548"/>
              <a:ext cx="2377157"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r" eaLnBrk="1" hangingPunct="1"/>
              <a:r>
                <a:rPr lang="en-US" sz="1800" b="1" dirty="0">
                  <a:solidFill>
                    <a:srgbClr val="000066"/>
                  </a:solidFill>
                </a:rPr>
                <a:t>RED : directive sur les énergies renouvelables 2018/2001</a:t>
              </a:r>
            </a:p>
          </p:txBody>
        </p:sp>
        <p:pic>
          <p:nvPicPr>
            <p:cNvPr id="15"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7943" y="4276787"/>
              <a:ext cx="411480" cy="2743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63052" y="4370629"/>
              <a:ext cx="331427" cy="350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08973" y="4801793"/>
              <a:ext cx="780257"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57846" y="3999289"/>
              <a:ext cx="917031" cy="912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p:nvSpPr>
          <p:spPr>
            <a:xfrm>
              <a:off x="4943551" y="5296372"/>
              <a:ext cx="4442496" cy="553998"/>
            </a:xfrm>
            <a:prstGeom prst="rect">
              <a:avLst/>
            </a:prstGeom>
          </p:spPr>
          <p:txBody>
            <a:bodyPr wrap="square">
              <a:spAutoFit/>
            </a:bodyPr>
            <a:lstStyle/>
            <a:p>
              <a:pPr lvl="0" algn="ctr">
                <a:defRPr/>
              </a:pPr>
              <a:r>
                <a:rPr lang="en-US" sz="1400" b="1" kern="0" dirty="0" smtClean="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rPr>
                <a:t>Nouveau paquet de 8 propositions </a:t>
              </a:r>
              <a:r>
                <a:rPr lang="en-US" sz="1400" b="1" kern="0" dirty="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rPr>
                <a:t>législatives différentes</a:t>
              </a:r>
              <a:endParaRPr kumimoji="0" lang="el-GR" sz="1400" b="1" i="0" u="none" strike="noStrike" kern="0" cap="none" spc="0" normalizeH="0" baseline="0" noProof="0" dirty="0" smtClean="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uLnTx/>
                <a:uFillTx/>
              </a:endParaRPr>
            </a:p>
            <a:p>
              <a:pPr lvl="0" algn="ctr">
                <a:defRPr/>
              </a:pPr>
              <a:r>
                <a:rPr kumimoji="0" lang="el-GR" sz="1600" b="1" i="0" u="none" strike="noStrike" kern="0" cap="none" spc="0" normalizeH="0" baseline="0" noProof="0" dirty="0" smtClean="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uLnTx/>
                  <a:uFillTx/>
                  <a:latin typeface="Arimo"/>
                </a:rPr>
                <a:t>«</a:t>
              </a:r>
              <a:r>
                <a:rPr lang="en-US" sz="1600" b="1" i="1" kern="0" dirty="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latin typeface="Arimo"/>
                </a:rPr>
                <a:t>Paquet Énergie propre pour tous les Européens</a:t>
              </a:r>
              <a:r>
                <a:rPr kumimoji="0" lang="el-GR" sz="1600" b="1" i="0" u="none" strike="noStrike" kern="0" cap="none" spc="0" normalizeH="0" baseline="0" noProof="0" dirty="0" smtClean="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uLnTx/>
                  <a:uFillTx/>
                  <a:latin typeface="Arimo"/>
                </a:rPr>
                <a:t>»</a:t>
              </a:r>
              <a:endParaRPr kumimoji="0" lang="en-US" sz="1600" b="1" i="0" u="none" strike="noStrike" kern="0" cap="none" spc="0" normalizeH="0" baseline="0" noProof="0" dirty="0" smtClean="0">
                <a:ln w="900" cmpd="sng">
                  <a:solidFill>
                    <a:srgbClr val="4F81BD">
                      <a:satMod val="190000"/>
                      <a:alpha val="55000"/>
                    </a:srgbClr>
                  </a:solidFill>
                  <a:prstDash val="solid"/>
                </a:ln>
                <a:solidFill>
                  <a:srgbClr val="006600"/>
                </a:solidFill>
                <a:effectLst>
                  <a:innerShdw blurRad="101600" dist="76200" dir="5400000">
                    <a:srgbClr val="4F81BD">
                      <a:satMod val="190000"/>
                      <a:tint val="100000"/>
                      <a:alpha val="74000"/>
                    </a:srgbClr>
                  </a:innerShdw>
                </a:effectLst>
                <a:uLnTx/>
                <a:uFillTx/>
              </a:endParaRPr>
            </a:p>
          </p:txBody>
        </p:sp>
        <p:sp>
          <p:nvSpPr>
            <p:cNvPr id="20" name="Rectangle 19"/>
            <p:cNvSpPr/>
            <p:nvPr/>
          </p:nvSpPr>
          <p:spPr>
            <a:xfrm>
              <a:off x="4834920" y="6241273"/>
              <a:ext cx="4192173" cy="215444"/>
            </a:xfrm>
            <a:prstGeom prst="rect">
              <a:avLst/>
            </a:prstGeom>
          </p:spPr>
          <p:txBody>
            <a:bodyPr wrap="none">
              <a:spAutoFit/>
            </a:bodyPr>
            <a:lstStyle/>
            <a:p>
              <a:pPr lvl="0" algn="r"/>
              <a:r>
                <a:rPr lang="en-US" sz="800" b="1" dirty="0">
                  <a:solidFill>
                    <a:srgbClr val="006600"/>
                  </a:solidFill>
                  <a:latin typeface="Arial Narrow" panose="020B0606020202030204" pitchFamily="34" charset="0"/>
                </a:rPr>
                <a:t>https://ec.europa.eu/energy/en/topics/energy-strategy-and-energy-union/clean-energy-all-europeans </a:t>
              </a:r>
            </a:p>
          </p:txBody>
        </p:sp>
      </p:grpSp>
      <p:grpSp>
        <p:nvGrpSpPr>
          <p:cNvPr id="21" name="Group 20"/>
          <p:cNvGrpSpPr/>
          <p:nvPr/>
        </p:nvGrpSpPr>
        <p:grpSpPr>
          <a:xfrm>
            <a:off x="322739" y="2140270"/>
            <a:ext cx="4008787" cy="1389128"/>
            <a:chOff x="2216753" y="2253565"/>
            <a:chExt cx="4008787" cy="1389128"/>
          </a:xfrm>
        </p:grpSpPr>
        <p:pic>
          <p:nvPicPr>
            <p:cNvPr id="23" name="Picture 22" descr="DCP0162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520725" y="2545413"/>
              <a:ext cx="1462338" cy="1097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24"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216753" y="2253565"/>
              <a:ext cx="1462336" cy="1097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80289" y="2253565"/>
              <a:ext cx="1345251" cy="100584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6" name="Group 25"/>
          <p:cNvGrpSpPr/>
          <p:nvPr/>
        </p:nvGrpSpPr>
        <p:grpSpPr>
          <a:xfrm>
            <a:off x="236912" y="4648078"/>
            <a:ext cx="1473095" cy="1113832"/>
            <a:chOff x="3589688" y="3821942"/>
            <a:chExt cx="1473095" cy="1113832"/>
          </a:xfrm>
        </p:grpSpPr>
        <p:pic>
          <p:nvPicPr>
            <p:cNvPr id="27" name="Picture 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589688" y="3821942"/>
              <a:ext cx="1473095" cy="1097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TextBox 27"/>
            <p:cNvSpPr txBox="1"/>
            <p:nvPr/>
          </p:nvSpPr>
          <p:spPr>
            <a:xfrm>
              <a:off x="3844787" y="4178959"/>
              <a:ext cx="966931" cy="24622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rPr>
                <a:t>Source au sol</a:t>
              </a:r>
              <a:endParaRPr kumimoji="0" lang="en-GB" sz="10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endParaRPr>
            </a:p>
          </p:txBody>
        </p:sp>
        <p:sp>
          <p:nvSpPr>
            <p:cNvPr id="29" name="TextBox 28"/>
            <p:cNvSpPr txBox="1"/>
            <p:nvPr/>
          </p:nvSpPr>
          <p:spPr>
            <a:xfrm>
              <a:off x="3871735" y="4689553"/>
              <a:ext cx="898003" cy="24622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rPr>
                <a:t>Source d'eau</a:t>
              </a:r>
              <a:endParaRPr kumimoji="0" lang="en-GB" sz="10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endParaRPr>
            </a:p>
          </p:txBody>
        </p:sp>
      </p:grpSp>
      <p:grpSp>
        <p:nvGrpSpPr>
          <p:cNvPr id="30" name="Group 29"/>
          <p:cNvGrpSpPr/>
          <p:nvPr/>
        </p:nvGrpSpPr>
        <p:grpSpPr>
          <a:xfrm>
            <a:off x="1018938" y="3673653"/>
            <a:ext cx="3216488" cy="1236715"/>
            <a:chOff x="1715591" y="5116658"/>
            <a:chExt cx="3216488" cy="1236715"/>
          </a:xfrm>
        </p:grpSpPr>
        <p:pic>
          <p:nvPicPr>
            <p:cNvPr id="32" name="Picture 4"/>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469744" y="5256093"/>
              <a:ext cx="1462335" cy="1097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3" name="Group 32"/>
            <p:cNvGrpSpPr/>
            <p:nvPr/>
          </p:nvGrpSpPr>
          <p:grpSpPr>
            <a:xfrm>
              <a:off x="1715591" y="5116658"/>
              <a:ext cx="902728" cy="822960"/>
              <a:chOff x="1715591" y="5116658"/>
              <a:chExt cx="902728" cy="822960"/>
            </a:xfrm>
          </p:grpSpPr>
          <p:pic>
            <p:nvPicPr>
              <p:cNvPr id="37" name="Picture 6"/>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715591" y="5116658"/>
                <a:ext cx="902728" cy="8229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TextBox 37"/>
              <p:cNvSpPr txBox="1"/>
              <p:nvPr/>
            </p:nvSpPr>
            <p:spPr>
              <a:xfrm>
                <a:off x="1720316" y="5681623"/>
                <a:ext cx="898003" cy="246221"/>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rPr>
                  <a:t>Copeaux de bois</a:t>
                </a:r>
                <a:endParaRPr kumimoji="0" lang="en-GB" sz="10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endParaRPr>
              </a:p>
            </p:txBody>
          </p:sp>
        </p:grpSp>
        <p:grpSp>
          <p:nvGrpSpPr>
            <p:cNvPr id="34" name="Group 33"/>
            <p:cNvGrpSpPr/>
            <p:nvPr/>
          </p:nvGrpSpPr>
          <p:grpSpPr>
            <a:xfrm>
              <a:off x="2544126" y="5340121"/>
              <a:ext cx="954563" cy="822960"/>
              <a:chOff x="2544126" y="5393254"/>
              <a:chExt cx="954563" cy="822960"/>
            </a:xfrm>
          </p:grpSpPr>
          <p:pic>
            <p:nvPicPr>
              <p:cNvPr id="35" name="Picture 7"/>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544126" y="5393254"/>
                <a:ext cx="954563" cy="8229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TextBox 35"/>
              <p:cNvSpPr txBox="1"/>
              <p:nvPr/>
            </p:nvSpPr>
            <p:spPr>
              <a:xfrm>
                <a:off x="2574947" y="5969993"/>
                <a:ext cx="894797" cy="24622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rPr>
                  <a:t>Granulés de bois</a:t>
                </a:r>
                <a:endParaRPr kumimoji="0" lang="en-GB" sz="10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endParaRPr>
              </a:p>
            </p:txBody>
          </p:sp>
        </p:grpSp>
      </p:grpSp>
      <p:sp>
        <p:nvSpPr>
          <p:cNvPr id="31" name="ZoneTexte 30"/>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3523540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8</a:t>
            </a:fld>
            <a:endParaRPr lang="en-US">
              <a:solidFill>
                <a:schemeClr val="bg1"/>
              </a:solidFill>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21265"/>
            <a:ext cx="9144000" cy="709613"/>
          </a:xfrm>
        </p:spPr>
        <p:txBody>
          <a:bodyPr>
            <a:normAutofit fontScale="90000"/>
          </a:bodyPr>
          <a:lstStyle/>
          <a:p>
            <a:r>
              <a:rPr lang="en-US" sz="2800" dirty="0">
                <a:solidFill>
                  <a:prstClr val="black">
                    <a:lumMod val="50000"/>
                    <a:lumOff val="50000"/>
                  </a:prstClr>
                </a:solidFill>
              </a:rPr>
              <a:t>B.3.1 - ÉNERGIE FINALE PROVENANT DE SOURCES RENOUVELABLES</a:t>
            </a:r>
            <a:endParaRPr lang="it-IT" sz="2800" b="1" u="sng" dirty="0">
              <a:solidFill>
                <a:srgbClr val="1A965E"/>
              </a:solidFill>
            </a:endParaRPr>
          </a:p>
        </p:txBody>
      </p:sp>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232609" y="2414714"/>
            <a:ext cx="8678781" cy="2512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300"/>
              </a:spcBef>
              <a:buNone/>
            </a:pPr>
            <a:r>
              <a:rPr lang="en-US" dirty="0" smtClean="0"/>
              <a:t>Les sources d'énergie renouvelables comprennent l'énergie géothermique, solaire, éolienne, hydraulique, marémotrice et houlomotrice, les combustibles et les biocarburants tels que la biomasse.</a:t>
            </a:r>
          </a:p>
          <a:p>
            <a:pPr marL="0" indent="0">
              <a:spcBef>
                <a:spcPts val="300"/>
              </a:spcBef>
              <a:buNone/>
            </a:pPr>
            <a:endParaRPr lang="en-US" dirty="0" smtClean="0"/>
          </a:p>
          <a:p>
            <a:pPr marL="0" indent="0">
              <a:spcBef>
                <a:spcPts val="300"/>
              </a:spcBef>
              <a:buNone/>
            </a:pPr>
            <a:r>
              <a:rPr lang="en-US" dirty="0" smtClean="0"/>
              <a:t>La consommation totale d'énergie renouvelable comprend l'énergie thermique et l'énergie électrique de tous les secteurs </a:t>
            </a:r>
            <a:r>
              <a:rPr lang="en-US" dirty="0"/>
              <a:t>: résidentiel, commercial, industriel, des transports et autres. </a:t>
            </a:r>
          </a:p>
          <a:p>
            <a:pPr marL="0" indent="0">
              <a:spcBef>
                <a:spcPts val="300"/>
              </a:spcBef>
              <a:buNone/>
            </a:pPr>
            <a:endParaRPr lang="en-US" dirty="0" smtClean="0"/>
          </a:p>
        </p:txBody>
      </p:sp>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268224" y="926592"/>
            <a:ext cx="8418576" cy="60883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smtClean="0">
                <a:latin typeface="Calibri" panose="020F0502020204030204" pitchFamily="34" charset="0"/>
                <a:cs typeface="Calibri" panose="020F0502020204030204" pitchFamily="34" charset="0"/>
              </a:rPr>
              <a:t>LIMITE ET ÉTENDUE</a:t>
            </a:r>
            <a:endParaRPr lang="en-US" sz="2400" dirty="0" smtClean="0"/>
          </a:p>
        </p:txBody>
      </p:sp>
      <p:sp>
        <p:nvSpPr>
          <p:cNvPr id="13" name="Rectangle 12"/>
          <p:cNvSpPr/>
          <p:nvPr/>
        </p:nvSpPr>
        <p:spPr>
          <a:xfrm>
            <a:off x="232610" y="1519246"/>
            <a:ext cx="8174544" cy="461665"/>
          </a:xfrm>
          <a:prstGeom prst="rect">
            <a:avLst/>
          </a:prstGeom>
        </p:spPr>
        <p:txBody>
          <a:bodyPr wrap="square">
            <a:spAutoFit/>
          </a:bodyPr>
          <a:lstStyle/>
          <a:p>
            <a:r>
              <a:rPr lang="en-US" sz="2400" dirty="0"/>
              <a:t>Les limites de l'évaluation </a:t>
            </a:r>
            <a:r>
              <a:rPr lang="en-US" sz="2400" dirty="0" smtClean="0"/>
              <a:t>englobent toute la ville.</a:t>
            </a:r>
            <a:endParaRPr lang="el-GR" sz="2400" dirty="0"/>
          </a:p>
        </p:txBody>
      </p:sp>
      <p:sp>
        <p:nvSpPr>
          <p:cNvPr id="7" name="ZoneTexte 6"/>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5898691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pPr/>
              <a:t>9</a:t>
            </a:fld>
            <a:endParaRPr lang="en-US" dirty="0">
              <a:solidFill>
                <a:schemeClr val="bg1"/>
              </a:solidFill>
            </a:endParaRPr>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219208"/>
            <a:ext cx="8777025" cy="16700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800" b="1" dirty="0">
                <a:solidFill>
                  <a:schemeClr val="tx1">
                    <a:lumMod val="50000"/>
                    <a:lumOff val="50000"/>
                  </a:schemeClr>
                </a:solidFill>
              </a:rPr>
              <a:t>Les étapes de calcul </a:t>
            </a:r>
            <a:r>
              <a:rPr lang="en-US" sz="1800" b="1" dirty="0" smtClean="0">
                <a:solidFill>
                  <a:schemeClr val="tx1">
                    <a:lumMod val="50000"/>
                    <a:lumOff val="50000"/>
                  </a:schemeClr>
                </a:solidFill>
              </a:rPr>
              <a:t>sont </a:t>
            </a:r>
            <a:r>
              <a:rPr lang="en-US" sz="1800" b="1" dirty="0">
                <a:solidFill>
                  <a:schemeClr val="tx1">
                    <a:lumMod val="50000"/>
                    <a:lumOff val="50000"/>
                  </a:schemeClr>
                </a:solidFill>
              </a:rPr>
              <a:t>les </a:t>
            </a:r>
            <a:r>
              <a:rPr lang="en-US" sz="1800" b="1" dirty="0" smtClean="0">
                <a:solidFill>
                  <a:schemeClr val="tx1">
                    <a:lumMod val="50000"/>
                    <a:lumOff val="50000"/>
                  </a:schemeClr>
                </a:solidFill>
              </a:rPr>
              <a:t>suivantes :</a:t>
            </a:r>
            <a:r>
              <a:rPr lang="en-US" sz="1800" dirty="0">
                <a:solidFill>
                  <a:schemeClr val="tx1">
                    <a:lumMod val="50000"/>
                    <a:lumOff val="50000"/>
                  </a:schemeClr>
                </a:solidFill>
              </a:rPr>
              <a:t> </a:t>
            </a:r>
            <a:endParaRPr lang="it-IT" sz="1800" dirty="0">
              <a:solidFill>
                <a:schemeClr val="tx1">
                  <a:lumMod val="50000"/>
                  <a:lumOff val="50000"/>
                </a:schemeClr>
              </a:solidFill>
            </a:endParaRPr>
          </a:p>
          <a:p>
            <a:pPr marL="457200" indent="-457200">
              <a:buFont typeface="+mj-lt"/>
              <a:buAutoNum type="arabicPeriod"/>
            </a:pPr>
            <a:r>
              <a:rPr lang="en-US" sz="1800" dirty="0"/>
              <a:t>Calculer </a:t>
            </a:r>
            <a:r>
              <a:rPr lang="el-GR" sz="1800" dirty="0" smtClean="0"/>
              <a:t>la </a:t>
            </a:r>
            <a:r>
              <a:rPr lang="en-US" sz="1800" b="1" dirty="0" smtClean="0"/>
              <a:t>consommation </a:t>
            </a:r>
            <a:r>
              <a:rPr lang="el-GR" sz="1800" b="1" dirty="0" smtClean="0"/>
              <a:t>totale</a:t>
            </a:r>
            <a:r>
              <a:rPr lang="en-US" sz="1800" b="1" dirty="0" smtClean="0"/>
              <a:t> d'énergie finale de la ville </a:t>
            </a:r>
            <a:r>
              <a:rPr lang="en-GB" sz="1800" dirty="0"/>
              <a:t>(SER et conventionnelle</a:t>
            </a:r>
            <a:r>
              <a:rPr lang="en-GB" sz="1800" dirty="0" smtClean="0"/>
              <a:t>)</a:t>
            </a:r>
            <a:r>
              <a:rPr lang="el-GR" sz="1800" dirty="0" smtClean="0"/>
              <a:t>, [</a:t>
            </a:r>
            <a:r>
              <a:rPr lang="en-US" sz="1800" dirty="0" smtClean="0"/>
              <a:t>MWh</a:t>
            </a:r>
            <a:r>
              <a:rPr lang="el-GR" sz="1800" dirty="0" smtClean="0"/>
              <a:t>]</a:t>
            </a:r>
          </a:p>
          <a:p>
            <a:pPr marL="457200" indent="-457200">
              <a:buFont typeface="+mj-lt"/>
              <a:buAutoNum type="arabicPeriod"/>
            </a:pPr>
            <a:endParaRPr lang="en-US" sz="2000" dirty="0" smtClean="0"/>
          </a:p>
          <a:p>
            <a:pPr marL="457200" indent="-457200">
              <a:buFont typeface="+mj-lt"/>
              <a:buAutoNum type="arabicPeriod"/>
            </a:pPr>
            <a:endParaRPr lang="en-US" sz="2000" dirty="0" smtClean="0"/>
          </a:p>
          <a:p>
            <a:pPr marL="457200" indent="-457200">
              <a:buFont typeface="+mj-lt"/>
              <a:buAutoNum type="arabicPeriod"/>
            </a:pPr>
            <a:endParaRPr lang="en-US" sz="2000" dirty="0" smtClean="0"/>
          </a:p>
          <a:p>
            <a:pPr marL="457200" indent="-457200">
              <a:buFont typeface="+mj-lt"/>
              <a:buAutoNum type="arabicPeriod"/>
            </a:pPr>
            <a:endParaRPr lang="en-US" sz="2000" dirty="0" smtClean="0"/>
          </a:p>
          <a:p>
            <a:pPr marL="457200" indent="-457200">
              <a:buFont typeface="+mj-lt"/>
              <a:buAutoNum type="arabicPeriod"/>
            </a:pPr>
            <a:endParaRPr lang="en-US" sz="2000" dirty="0" smtClean="0"/>
          </a:p>
          <a:p>
            <a:pPr marL="457200" indent="-457200">
              <a:buFont typeface="+mj-lt"/>
              <a:buAutoNum type="arabicPeriod"/>
            </a:pPr>
            <a:endParaRPr lang="en-US" sz="1200" dirty="0" smtClean="0"/>
          </a:p>
          <a:p>
            <a:pPr marL="457200" indent="-457200">
              <a:buFont typeface="+mj-lt"/>
              <a:buAutoNum type="arabicPeriod"/>
            </a:pPr>
            <a:r>
              <a:rPr lang="en-US" sz="1600" dirty="0" smtClean="0"/>
              <a:t>Calculer la </a:t>
            </a:r>
            <a:r>
              <a:rPr lang="en-US" sz="1600" b="1" dirty="0"/>
              <a:t>consommation totale d'énergie produite à partir de </a:t>
            </a:r>
            <a:r>
              <a:rPr lang="en-US" sz="1600" b="1" dirty="0" smtClean="0"/>
              <a:t>sources</a:t>
            </a:r>
            <a:r>
              <a:rPr lang="en-US" sz="1600" b="1" dirty="0"/>
              <a:t> renouvelables</a:t>
            </a:r>
            <a:r>
              <a:rPr lang="en-US" sz="1600" b="1" dirty="0" smtClean="0"/>
              <a:t> dans la ville</a:t>
            </a:r>
            <a:r>
              <a:rPr lang="en-US" sz="1600" dirty="0" smtClean="0"/>
              <a:t>, en </a:t>
            </a:r>
            <a:r>
              <a:rPr lang="en-US" sz="1600" dirty="0"/>
              <a:t>[MWh]</a:t>
            </a:r>
            <a:endParaRPr lang="en-US" sz="1600" dirty="0" smtClean="0"/>
          </a:p>
          <a:p>
            <a:pPr marL="457200" indent="-457200">
              <a:buFont typeface="+mj-lt"/>
              <a:buAutoNum type="arabicPeriod"/>
            </a:pPr>
            <a:r>
              <a:rPr lang="en-US" sz="1600" dirty="0" smtClean="0"/>
              <a:t>Calculer la valeur de l’indicateur comme étant le </a:t>
            </a:r>
            <a:r>
              <a:rPr lang="el-GR" sz="1600" b="1" dirty="0" smtClean="0"/>
              <a:t>pourcentage </a:t>
            </a:r>
            <a:r>
              <a:rPr lang="en-US" sz="1600" b="1" dirty="0"/>
              <a:t>de la consommation totale d’énergie d’utilisation finale produite à partir de sources </a:t>
            </a:r>
            <a:r>
              <a:rPr lang="en-US" sz="1600" b="1" dirty="0" smtClean="0"/>
              <a:t>renouvelables </a:t>
            </a:r>
            <a:r>
              <a:rPr lang="en-US" sz="1600" dirty="0" smtClean="0">
                <a:solidFill>
                  <a:srgbClr val="1A965E"/>
                </a:solidFill>
              </a:rPr>
              <a:t>(étape </a:t>
            </a:r>
            <a:r>
              <a:rPr lang="en-US" sz="1600" dirty="0">
                <a:solidFill>
                  <a:srgbClr val="1A965E"/>
                </a:solidFill>
              </a:rPr>
              <a:t>2) </a:t>
            </a:r>
            <a:r>
              <a:rPr lang="en-US" sz="1600" b="1" dirty="0"/>
              <a:t>par rapport à la </a:t>
            </a:r>
            <a:r>
              <a:rPr lang="el-GR" sz="1600" b="1" dirty="0"/>
              <a:t>consommation totale d’énergie finale de la </a:t>
            </a:r>
            <a:r>
              <a:rPr lang="en-US" sz="1600" b="1" dirty="0" smtClean="0"/>
              <a:t>ville </a:t>
            </a:r>
            <a:r>
              <a:rPr lang="en-US" sz="1600" dirty="0" smtClean="0">
                <a:solidFill>
                  <a:srgbClr val="1A965E"/>
                </a:solidFill>
              </a:rPr>
              <a:t>(étape </a:t>
            </a:r>
            <a:r>
              <a:rPr lang="en-US" sz="1600" dirty="0">
                <a:solidFill>
                  <a:srgbClr val="1A965E"/>
                </a:solidFill>
              </a:rPr>
              <a:t>1</a:t>
            </a:r>
            <a:r>
              <a:rPr lang="en-US" sz="1600" dirty="0" smtClean="0">
                <a:solidFill>
                  <a:srgbClr val="1A965E"/>
                </a:solidFill>
              </a:rPr>
              <a:t>)</a:t>
            </a:r>
            <a:r>
              <a:rPr lang="el-GR" sz="1600" dirty="0" smtClean="0"/>
              <a:t>, [%]</a:t>
            </a:r>
            <a:r>
              <a:rPr lang="en-US" sz="1600" dirty="0" smtClean="0"/>
              <a:t> </a:t>
            </a:r>
            <a:endParaRPr lang="en-US" sz="1600" dirty="0"/>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57338" y="793351"/>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dirty="0" smtClean="0">
                <a:latin typeface="Calibri" panose="020F0502020204030204" pitchFamily="34" charset="0"/>
                <a:cs typeface="Calibri" panose="020F0502020204030204" pitchFamily="34" charset="0"/>
              </a:rPr>
              <a:t>MÉTHODE D'ÉVALUATION</a:t>
            </a:r>
            <a:endParaRPr lang="it-IT" dirty="0"/>
          </a:p>
        </p:txBody>
      </p:sp>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fontScale="90000"/>
          </a:bodyPr>
          <a:lstStyle/>
          <a:p>
            <a:r>
              <a:rPr lang="en-US" sz="2800" dirty="0">
                <a:solidFill>
                  <a:prstClr val="black">
                    <a:lumMod val="50000"/>
                    <a:lumOff val="50000"/>
                  </a:prstClr>
                </a:solidFill>
              </a:rPr>
              <a:t>B.3.1 - ÉNERGIE FINALE PROVENANT DE SOURCES RENOUVELABLES</a:t>
            </a:r>
            <a:endParaRPr lang="it-IT" sz="2400" b="1" u="sng" dirty="0">
              <a:solidFill>
                <a:srgbClr val="1A965E"/>
              </a:solidFill>
            </a:endParaRPr>
          </a:p>
        </p:txBody>
      </p:sp>
      <p:sp>
        <p:nvSpPr>
          <p:cNvPr id="3" name="Rectangle 2"/>
          <p:cNvSpPr/>
          <p:nvPr/>
        </p:nvSpPr>
        <p:spPr>
          <a:xfrm>
            <a:off x="644242" y="2081451"/>
            <a:ext cx="8332389" cy="2062103"/>
          </a:xfrm>
          <a:prstGeom prst="rect">
            <a:avLst/>
          </a:prstGeom>
        </p:spPr>
        <p:txBody>
          <a:bodyPr wrap="square">
            <a:spAutoFit/>
          </a:bodyPr>
          <a:lstStyle/>
          <a:p>
            <a:r>
              <a:rPr lang="en-US" sz="1600" dirty="0"/>
              <a:t>La consommation totale d'énergie comprend </a:t>
            </a:r>
            <a:r>
              <a:rPr lang="el-GR" sz="1600" dirty="0"/>
              <a:t>tous les </a:t>
            </a:r>
            <a:r>
              <a:rPr lang="en-US" sz="1600" dirty="0"/>
              <a:t>types de combustibles pour tous les secteurs. </a:t>
            </a:r>
            <a:r>
              <a:rPr lang="en-US" sz="1600" dirty="0" smtClean="0"/>
              <a:t>Les secteurs d'utilisation finale comprennent les secteurs résidentiel, commercial, industriel, des transports et autres.</a:t>
            </a:r>
            <a:r>
              <a:rPr lang="el-GR" sz="1600" dirty="0" smtClean="0"/>
              <a:t> </a:t>
            </a:r>
            <a:r>
              <a:rPr lang="en-US" sz="1600" dirty="0" smtClean="0"/>
              <a:t>Les activités commerciales vont du commerce à l'administration (bâtiments publics), aux activités financières et immobilières, aux services aux entreprises, aux services personnels, à l'éducation, à la santé et aux services sociaux</a:t>
            </a:r>
            <a:r>
              <a:rPr lang="el-GR" sz="1600" dirty="0" smtClean="0"/>
              <a:t>. </a:t>
            </a:r>
            <a:r>
              <a:rPr lang="en-US" sz="1600" dirty="0" smtClean="0"/>
              <a:t>«Autres secteurs» comprend des secteurs tels que l'agriculture qui ne sont pas explicitement mentionnés. Les catégories de types de combustibles comprennent l'électricité, le charbon, le mazout, le gaz naturel, l'essence, le diesel, la biomasse, les biocarburants et autres</a:t>
            </a:r>
            <a:endParaRPr lang="en-US" sz="1600" dirty="0"/>
          </a:p>
        </p:txBody>
      </p:sp>
      <p:pic>
        <p:nvPicPr>
          <p:cNvPr id="9"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6212" y="2308688"/>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02552" y="5423405"/>
            <a:ext cx="1617622" cy="10693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7508878" y="5747652"/>
            <a:ext cx="1511296" cy="523220"/>
          </a:xfrm>
          <a:prstGeom prst="rect">
            <a:avLst/>
          </a:prstGeom>
        </p:spPr>
        <p:txBody>
          <a:bodyPr wrap="square">
            <a:spAutoFit/>
          </a:bodyPr>
          <a:lstStyle/>
          <a:p>
            <a:pPr algn="ctr"/>
            <a:r>
              <a:rPr lang="el-GR" sz="2800" b="1" u="sng" dirty="0">
                <a:solidFill>
                  <a:srgbClr val="FF0000"/>
                </a:solidFill>
                <a:effectLst>
                  <a:outerShdw blurRad="38100" dist="38100" dir="2700000" algn="tl">
                    <a:srgbClr val="000000">
                      <a:alpha val="43137"/>
                    </a:srgbClr>
                  </a:outerShdw>
                </a:effectLst>
              </a:rPr>
              <a:t>%</a:t>
            </a:r>
            <a:endParaRPr lang="en-US" sz="2800" b="1" u="sng" dirty="0">
              <a:solidFill>
                <a:srgbClr val="FF0000"/>
              </a:solidFill>
              <a:effectLst>
                <a:outerShdw blurRad="38100" dist="38100" dir="2700000" algn="tl">
                  <a:srgbClr val="000000">
                    <a:alpha val="43137"/>
                  </a:srgbClr>
                </a:outerShdw>
              </a:effectLst>
            </a:endParaRPr>
          </a:p>
        </p:txBody>
      </p:sp>
      <p:sp>
        <p:nvSpPr>
          <p:cNvPr id="13" name="ZoneTexte 12"/>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val="412058126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1B6DDD0-8284-443F-81A3-D67A1E4A5D55}">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customXml/itemProps2.xml><?xml version="1.0" encoding="utf-8"?>
<ds:datastoreItem xmlns:ds="http://schemas.openxmlformats.org/officeDocument/2006/customXml" ds:itemID="{56C69DDF-5BB1-493D-82F9-029B0E51F5CD}"/>
</file>

<file path=customXml/itemProps3.xml><?xml version="1.0" encoding="utf-8"?>
<ds:datastoreItem xmlns:ds="http://schemas.openxmlformats.org/officeDocument/2006/customXml" ds:itemID="{AF46E88F-93D9-4AD8-B46A-3FED4F4D2E5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30790</TotalTime>
  <Words>1273</Words>
  <Application>Microsoft Office PowerPoint</Application>
  <PresentationFormat>Affichage à l'écran (4:3)</PresentationFormat>
  <Paragraphs>218</Paragraphs>
  <Slides>17</Slides>
  <Notes>5</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17</vt:i4>
      </vt:variant>
    </vt:vector>
  </HeadingPairs>
  <TitlesOfParts>
    <vt:vector size="25" baseType="lpstr">
      <vt:lpstr>SimSun</vt:lpstr>
      <vt:lpstr>Arial</vt:lpstr>
      <vt:lpstr>Arial MT</vt:lpstr>
      <vt:lpstr>Arial Narrow</vt:lpstr>
      <vt:lpstr>Arimo</vt:lpstr>
      <vt:lpstr>Calibri</vt:lpstr>
      <vt:lpstr>Times New Roman</vt:lpstr>
      <vt:lpstr>Larissa</vt:lpstr>
      <vt:lpstr>Présentation PowerPoint</vt:lpstr>
      <vt:lpstr>B.3.1 - ÉNERGIE FINALE PRODUITE À PARTIR DE SOURCES RENOUVELABLES</vt:lpstr>
      <vt:lpstr>B.3.1 - ÉNERGIE FINALE PROVENANT DE SOURCES RENOUVELABLES</vt:lpstr>
      <vt:lpstr>B.3.1 - ÉNERGIE FINALE PROVENANT DE SOURCES RENOUVELABLES</vt:lpstr>
      <vt:lpstr>B.3.1 - ÉNERGIE FINALE PROVENANT DE SOURCES RENOUVELABLES</vt:lpstr>
      <vt:lpstr>B.3.1 - ÉNERGIE FINALE PROVENANT DE SOURCES RENOUVELABLES</vt:lpstr>
      <vt:lpstr>B.3.1 - ÉNERGIE FINALE PROVENANT DE SOURCES RENOUVELABLES</vt:lpstr>
      <vt:lpstr>B.3.1 - ÉNERGIE FINALE PROVENANT DE SOURCES RENOUVELABLES</vt:lpstr>
      <vt:lpstr>B.3.1 - ÉNERGIE FINALE PROVENANT DE SOURCES RENOUVELABLES</vt:lpstr>
      <vt:lpstr>B.3.1 - ÉNERGIE FINALE PROVENANT DE SOURCES RENOUVELABLES</vt:lpstr>
      <vt:lpstr>B.3.1 - ÉNERGIE FINALE PROVENANT DE SOURCES RENOUVELABLES</vt:lpstr>
      <vt:lpstr>B.3.1 - ÉNERGIE FINALE PROVENANT DE SOURCES RENOUVELABLES</vt:lpstr>
      <vt:lpstr>B.3.1 - ÉNERGIE FINALE PROVENANT DE SOURCES RENOUVELABLES</vt:lpstr>
      <vt:lpstr>B.3.1 - ÉNERGIE FINALE PROVENANT DE SOURCES RENOUVELABLES</vt:lpstr>
      <vt:lpstr>B.3.1 - ÉNERGIE FINALE PROVENANT DE SOURCES RENOUVELABLES</vt:lpstr>
      <vt:lpstr>B.3.1 - ÉNERGIE FINALE PROVENANT DE SOURCES RENOUVELABLES</vt:lpstr>
      <vt:lpstr>B.3.1 - ÉNERGIE FINALE PROVENANT DE SOURCES RENOUVELABLES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URBASMART</cp:lastModifiedBy>
  <cp:revision>501</cp:revision>
  <dcterms:created xsi:type="dcterms:W3CDTF">2017-01-09T10:20:00Z</dcterms:created>
  <dcterms:modified xsi:type="dcterms:W3CDTF">2023-07-19T14:52:12Z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